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23"/>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ＭＳ Ｐゴシック" pitchFamily="34" charset="-128"/>
        <a:cs typeface="+mn-cs"/>
      </a:defRPr>
    </a:lvl1pPr>
    <a:lvl2pPr marL="457200" algn="l"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itcairn, Erica G" initials="PEG" lastIdx="5" clrIdx="0">
    <p:extLst>
      <p:ext uri="{19B8F6BF-5375-455C-9EA6-DF929625EA0E}">
        <p15:presenceInfo xmlns:p15="http://schemas.microsoft.com/office/powerpoint/2012/main" userId="S-1-5-21-4027829005-1107895287-290554039-17496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F6F7"/>
    <a:srgbClr val="E2F0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4597" autoAdjust="0"/>
    <p:restoredTop sz="86938" autoAdjust="0"/>
  </p:normalViewPr>
  <p:slideViewPr>
    <p:cSldViewPr>
      <p:cViewPr varScale="1">
        <p:scale>
          <a:sx n="70" d="100"/>
          <a:sy n="70" d="100"/>
        </p:scale>
        <p:origin x="156" y="6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smtClean="0">
                <a:latin typeface="Arial" charset="0"/>
                <a:ea typeface="ＭＳ Ｐゴシック" charset="0"/>
                <a:cs typeface="ＭＳ Ｐゴシック" charset="0"/>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C3F1D237-0D49-46B3-8EC7-B6BDC71C6FB2}" type="datetimeFigureOut">
              <a:rPr lang="en-US" altLang="en-US"/>
              <a:pPr/>
              <a:t>10/9/2015</a:t>
            </a:fld>
            <a:endParaRPr lang="en-US" alt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smtClean="0">
                <a:latin typeface="Arial" charset="0"/>
                <a:ea typeface="ＭＳ Ｐゴシック" charset="0"/>
                <a:cs typeface="ＭＳ Ｐゴシック" charset="0"/>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ED64E9EC-2670-4B0E-8F6D-3B60E70F1C36}" type="slidenum">
              <a:rPr lang="en-US" altLang="en-US"/>
              <a:pPr/>
              <a:t>‹#›</a:t>
            </a:fld>
            <a:endParaRPr lang="en-US" altLang="en-US"/>
          </a:p>
        </p:txBody>
      </p:sp>
    </p:spTree>
    <p:extLst>
      <p:ext uri="{BB962C8B-B14F-4D97-AF65-F5344CB8AC3E}">
        <p14:creationId xmlns:p14="http://schemas.microsoft.com/office/powerpoint/2010/main" val="2129049488"/>
      </p:ext>
    </p:extLst>
  </p:cSld>
  <p:clrMap bg1="lt1" tx1="dk1" bg2="lt2" tx2="dk2" accent1="accent1" accent2="accent2" accent3="accent3" accent4="accent4" accent5="accent5" accent6="accent6" hlink="hlink" folHlink="folHlink"/>
  <p:notesStyle>
    <a:lvl1pPr algn="l" defTabSz="457200" rtl="0" fontAlgn="base">
      <a:spcBef>
        <a:spcPct val="30000"/>
      </a:spcBef>
      <a:spcAft>
        <a:spcPct val="0"/>
      </a:spcAft>
      <a:defRPr sz="1200" kern="1200">
        <a:solidFill>
          <a:schemeClr val="tx1"/>
        </a:solidFill>
        <a:latin typeface="+mn-lt"/>
        <a:ea typeface="ＭＳ Ｐゴシック" pitchFamily="34" charset="-128"/>
        <a:cs typeface="+mn-cs"/>
      </a:defRPr>
    </a:lvl1pPr>
    <a:lvl2pPr marL="457200" algn="l" defTabSz="457200" rtl="0" fontAlgn="base">
      <a:spcBef>
        <a:spcPct val="30000"/>
      </a:spcBef>
      <a:spcAft>
        <a:spcPct val="0"/>
      </a:spcAft>
      <a:defRPr sz="1200" kern="1200">
        <a:solidFill>
          <a:schemeClr val="tx1"/>
        </a:solidFill>
        <a:latin typeface="+mn-lt"/>
        <a:ea typeface="ＭＳ Ｐゴシック" pitchFamily="34" charset="-128"/>
        <a:cs typeface="+mn-cs"/>
      </a:defRPr>
    </a:lvl2pPr>
    <a:lvl3pPr marL="914400" algn="l" defTabSz="457200" rtl="0" fontAlgn="base">
      <a:spcBef>
        <a:spcPct val="30000"/>
      </a:spcBef>
      <a:spcAft>
        <a:spcPct val="0"/>
      </a:spcAft>
      <a:defRPr sz="1200" kern="1200">
        <a:solidFill>
          <a:schemeClr val="tx1"/>
        </a:solidFill>
        <a:latin typeface="+mn-lt"/>
        <a:ea typeface="ＭＳ Ｐゴシック" pitchFamily="34" charset="-128"/>
        <a:cs typeface="+mn-cs"/>
      </a:defRPr>
    </a:lvl3pPr>
    <a:lvl4pPr marL="1371600" algn="l" defTabSz="457200" rtl="0" fontAlgn="base">
      <a:spcBef>
        <a:spcPct val="30000"/>
      </a:spcBef>
      <a:spcAft>
        <a:spcPct val="0"/>
      </a:spcAft>
      <a:defRPr sz="1200" kern="1200">
        <a:solidFill>
          <a:schemeClr val="tx1"/>
        </a:solidFill>
        <a:latin typeface="+mn-lt"/>
        <a:ea typeface="ＭＳ Ｐゴシック" pitchFamily="34" charset="-128"/>
        <a:cs typeface="+mn-cs"/>
      </a:defRPr>
    </a:lvl4pPr>
    <a:lvl5pPr marL="1828800" algn="l" defTabSz="457200" rtl="0" fontAlgn="base">
      <a:spcBef>
        <a:spcPct val="30000"/>
      </a:spcBef>
      <a:spcAft>
        <a:spcPct val="0"/>
      </a:spcAft>
      <a:defRPr sz="1200" kern="1200">
        <a:solidFill>
          <a:schemeClr val="tx1"/>
        </a:solidFill>
        <a:latin typeface="+mn-lt"/>
        <a:ea typeface="ＭＳ Ｐゴシック" pitchFamily="3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East African Pastoralists.</a:t>
            </a:r>
            <a:r>
              <a:rPr lang="en-US" altLang="en-US" baseline="0" dirty="0" smtClean="0"/>
              <a:t> </a:t>
            </a:r>
            <a:r>
              <a:rPr lang="en-US" altLang="en-US" dirty="0" smtClean="0"/>
              <a:t>Herding large and small livestock has long been a way of life in drier parts of the tropics.</a:t>
            </a:r>
          </a:p>
        </p:txBody>
      </p:sp>
      <p:sp>
        <p:nvSpPr>
          <p:cNvPr id="512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4FFA9CB2-096E-4FCF-9E14-DFFF4DD8749B}" type="slidenum">
              <a:rPr lang="en-US" altLang="en-US" sz="1200">
                <a:latin typeface="Calibri" pitchFamily="34" charset="0"/>
              </a:rPr>
              <a:pPr eaLnBrk="1" hangingPunct="1"/>
              <a:t>2</a:t>
            </a:fld>
            <a:endParaRPr lang="en-US" altLang="en-US" sz="1200">
              <a:latin typeface="Calibri" pitchFamily="34" charset="0"/>
            </a:endParaRPr>
          </a:p>
        </p:txBody>
      </p:sp>
    </p:spTree>
    <p:extLst>
      <p:ext uri="{BB962C8B-B14F-4D97-AF65-F5344CB8AC3E}">
        <p14:creationId xmlns:p14="http://schemas.microsoft.com/office/powerpoint/2010/main" val="3783878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err="1" smtClean="0"/>
              <a:t>Minakshi</a:t>
            </a:r>
            <a:r>
              <a:rPr lang="en-US" altLang="en-US" dirty="0" smtClean="0"/>
              <a:t> Temple, Madurai, India. Some 15,000 pilgrims a day visit the large Hindu temple of </a:t>
            </a:r>
            <a:r>
              <a:rPr lang="en-US" altLang="en-US" dirty="0" err="1" smtClean="0"/>
              <a:t>Minakshi</a:t>
            </a:r>
            <a:r>
              <a:rPr lang="en-US" altLang="en-US" dirty="0" smtClean="0"/>
              <a:t> (the fish-eyed goddess) in the ancient holy city of Madurai in India’s southeastern province of Tamil Nadu. The temple complex dates from at least 1000 C.E., although the elaborately painted statues of these </a:t>
            </a:r>
            <a:r>
              <a:rPr lang="en-US" altLang="en-US" dirty="0" err="1" smtClean="0"/>
              <a:t>gopuram</a:t>
            </a:r>
            <a:r>
              <a:rPr lang="en-US" altLang="en-US" dirty="0" smtClean="0"/>
              <a:t> (gate towers) have been rebuilt and restored many times. The largest </a:t>
            </a:r>
            <a:r>
              <a:rPr lang="en-US" altLang="en-US" dirty="0" err="1" smtClean="0"/>
              <a:t>gopura</a:t>
            </a:r>
            <a:r>
              <a:rPr lang="en-US" altLang="en-US" dirty="0" smtClean="0"/>
              <a:t> rises 150 feet (46 meters) above the ground.</a:t>
            </a:r>
          </a:p>
        </p:txBody>
      </p:sp>
      <p:sp>
        <p:nvSpPr>
          <p:cNvPr id="2560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1B224F0C-A6E1-4391-8B98-9D3CA3BB7326}" type="slidenum">
              <a:rPr lang="en-US" altLang="en-US" sz="1200">
                <a:latin typeface="Calibri" pitchFamily="34" charset="0"/>
              </a:rPr>
              <a:pPr eaLnBrk="1" hangingPunct="1"/>
              <a:t>13</a:t>
            </a:fld>
            <a:endParaRPr lang="en-US" altLang="en-US" sz="1200">
              <a:latin typeface="Calibri" pitchFamily="34" charset="0"/>
            </a:endParaRPr>
          </a:p>
        </p:txBody>
      </p:sp>
    </p:spTree>
    <p:extLst>
      <p:ext uri="{BB962C8B-B14F-4D97-AF65-F5344CB8AC3E}">
        <p14:creationId xmlns:p14="http://schemas.microsoft.com/office/powerpoint/2010/main" val="29254364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Dhow. This modern model shows the vessel’s main features.</a:t>
            </a:r>
          </a:p>
        </p:txBody>
      </p:sp>
      <p:sp>
        <p:nvSpPr>
          <p:cNvPr id="2867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1476FCD0-8B8A-4275-A393-0E245B48A0BB}" type="slidenum">
              <a:rPr lang="en-US" altLang="en-US" sz="1200">
                <a:latin typeface="Calibri" pitchFamily="34" charset="0"/>
              </a:rPr>
              <a:pPr eaLnBrk="1" hangingPunct="1"/>
              <a:t>15</a:t>
            </a:fld>
            <a:endParaRPr lang="en-US" altLang="en-US" sz="1200">
              <a:latin typeface="Calibri" pitchFamily="34" charset="0"/>
            </a:endParaRPr>
          </a:p>
        </p:txBody>
      </p:sp>
    </p:spTree>
    <p:extLst>
      <p:ext uri="{BB962C8B-B14F-4D97-AF65-F5344CB8AC3E}">
        <p14:creationId xmlns:p14="http://schemas.microsoft.com/office/powerpoint/2010/main" val="35345078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Map 15.4: </a:t>
            </a:r>
            <a:r>
              <a:rPr lang="en-US" altLang="en-US" b="1" dirty="0" smtClean="0"/>
              <a:t>Arteries of Trade and Travel in the Islamic World, to 1500. </a:t>
            </a:r>
            <a:r>
              <a:rPr lang="en-US" altLang="en-US" dirty="0" smtClean="0"/>
              <a:t>Ibn Battuta’s journeys across Africa and Asia made use of land and sea routes along which Muslim traders and the Islamic faith had long traveled. © Cengage Learning</a:t>
            </a:r>
          </a:p>
        </p:txBody>
      </p:sp>
      <p:sp>
        <p:nvSpPr>
          <p:cNvPr id="3072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C4E0A95B-CBE4-405C-8296-CE50092732C3}" type="slidenum">
              <a:rPr lang="en-US" altLang="en-US" sz="1200">
                <a:latin typeface="Calibri" pitchFamily="34" charset="0"/>
              </a:rPr>
              <a:pPr eaLnBrk="1" hangingPunct="1"/>
              <a:t>16</a:t>
            </a:fld>
            <a:endParaRPr lang="en-US" altLang="en-US" sz="1200">
              <a:latin typeface="Calibri" pitchFamily="34" charset="0"/>
            </a:endParaRPr>
          </a:p>
        </p:txBody>
      </p:sp>
    </p:spTree>
    <p:extLst>
      <p:ext uri="{BB962C8B-B14F-4D97-AF65-F5344CB8AC3E}">
        <p14:creationId xmlns:p14="http://schemas.microsoft.com/office/powerpoint/2010/main" val="400498327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Royal Enclosure, Great Zimbabwe. Inside these oval stone walls the rulers of the trading state of Great Zimbabwe lived. Forced to enter the enclosure through a narrow corridor between two high walls, visitors were meant to be awestruck.</a:t>
            </a:r>
          </a:p>
          <a:p>
            <a:pPr>
              <a:spcBef>
                <a:spcPct val="0"/>
              </a:spcBef>
            </a:pPr>
            <a:endParaRPr lang="en-US" altLang="en-US" dirty="0" smtClean="0"/>
          </a:p>
        </p:txBody>
      </p:sp>
      <p:sp>
        <p:nvSpPr>
          <p:cNvPr id="3277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1A50E49C-9859-4A0E-B6EA-28DB2D6A7074}" type="slidenum">
              <a:rPr lang="en-US" altLang="en-US" sz="1200">
                <a:latin typeface="Calibri" pitchFamily="34" charset="0"/>
              </a:rPr>
              <a:pPr eaLnBrk="1" hangingPunct="1"/>
              <a:t>17</a:t>
            </a:fld>
            <a:endParaRPr lang="en-US" altLang="en-US" sz="1200">
              <a:latin typeface="Calibri" pitchFamily="34" charset="0"/>
            </a:endParaRPr>
          </a:p>
        </p:txBody>
      </p:sp>
    </p:spTree>
    <p:extLst>
      <p:ext uri="{BB962C8B-B14F-4D97-AF65-F5344CB8AC3E}">
        <p14:creationId xmlns:p14="http://schemas.microsoft.com/office/powerpoint/2010/main" val="37092249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Map 14.5: </a:t>
            </a:r>
            <a:r>
              <a:rPr lang="en-US" altLang="en-US" b="1" dirty="0" smtClean="0"/>
              <a:t>Major Mesoamerican Civilizations, 1000 B.C.E</a:t>
            </a:r>
            <a:r>
              <a:rPr lang="hu-HU" altLang="en-US" b="1" dirty="0" smtClean="0"/>
              <a:t>.–1519 </a:t>
            </a:r>
            <a:r>
              <a:rPr lang="en-US" altLang="en-US" b="1" dirty="0" smtClean="0"/>
              <a:t>C.E</a:t>
            </a:r>
            <a:r>
              <a:rPr lang="hu-HU" altLang="en-US" b="1" dirty="0" smtClean="0"/>
              <a:t>. </a:t>
            </a:r>
            <a:r>
              <a:rPr lang="hu-HU" altLang="en-US" dirty="0" smtClean="0"/>
              <a:t>The Aztec</a:t>
            </a:r>
            <a:r>
              <a:rPr lang="en-US" altLang="en-US" dirty="0" smtClean="0"/>
              <a:t> Empire in 1518 was based on military conquest. The Aztec capital of Tenochtitlan was located near the classic era’s largest city, Teotihuacan, and Tula, capital city of the </a:t>
            </a:r>
            <a:r>
              <a:rPr lang="en-US" altLang="en-US" dirty="0" err="1" smtClean="0"/>
              <a:t>postclassic</a:t>
            </a:r>
            <a:r>
              <a:rPr lang="en-US" altLang="en-US" dirty="0" smtClean="0"/>
              <a:t> </a:t>
            </a:r>
            <a:r>
              <a:rPr lang="en-US" altLang="en-US" dirty="0" err="1" smtClean="0"/>
              <a:t>Toltecs</a:t>
            </a:r>
            <a:r>
              <a:rPr lang="en-US" altLang="en-US" dirty="0" smtClean="0"/>
              <a:t>. © Cengage Learning</a:t>
            </a:r>
          </a:p>
        </p:txBody>
      </p:sp>
      <p:sp>
        <p:nvSpPr>
          <p:cNvPr id="3686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A968EA92-4A95-491B-9F5C-27EE710E3255}" type="slidenum">
              <a:rPr lang="en-US" altLang="en-US" sz="1200">
                <a:latin typeface="Calibri" pitchFamily="34" charset="0"/>
              </a:rPr>
              <a:pPr eaLnBrk="1" hangingPunct="1"/>
              <a:t>20</a:t>
            </a:fld>
            <a:endParaRPr lang="en-US" altLang="en-US" sz="1200">
              <a:latin typeface="Calibri" pitchFamily="34" charset="0"/>
            </a:endParaRPr>
          </a:p>
        </p:txBody>
      </p:sp>
    </p:spTree>
    <p:extLst>
      <p:ext uri="{BB962C8B-B14F-4D97-AF65-F5344CB8AC3E}">
        <p14:creationId xmlns:p14="http://schemas.microsoft.com/office/powerpoint/2010/main" val="41034139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err="1" smtClean="0"/>
              <a:t>Inka</a:t>
            </a:r>
            <a:r>
              <a:rPr lang="en-US" altLang="en-US" dirty="0" smtClean="0"/>
              <a:t> Tunic. Andean weavers produced beautiful textiles from cotton and from the wool of llamas and alpacas. The </a:t>
            </a:r>
            <a:r>
              <a:rPr lang="en-US" altLang="en-US" dirty="0" err="1" smtClean="0"/>
              <a:t>Inka</a:t>
            </a:r>
            <a:r>
              <a:rPr lang="en-US" altLang="en-US" dirty="0" smtClean="0"/>
              <a:t> inherited this rich craft tradition and produced some of the world’s most remarkable textiles. The quality and design of each garment indicated the weaver’s rank and power in this society. This tunic was an outer garment for a powerful male.</a:t>
            </a:r>
          </a:p>
        </p:txBody>
      </p:sp>
      <p:sp>
        <p:nvSpPr>
          <p:cNvPr id="3891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A85D2437-2849-49AB-97FF-5FE1FF953ECC}" type="slidenum">
              <a:rPr lang="en-US" altLang="en-US" sz="1200">
                <a:latin typeface="Calibri" pitchFamily="34" charset="0"/>
              </a:rPr>
              <a:pPr eaLnBrk="1" hangingPunct="1"/>
              <a:t>21</a:t>
            </a:fld>
            <a:endParaRPr lang="en-US" altLang="en-US" sz="1200">
              <a:latin typeface="Calibri" pitchFamily="34" charset="0"/>
            </a:endParaRPr>
          </a:p>
        </p:txBody>
      </p:sp>
    </p:spTree>
    <p:extLst>
      <p:ext uri="{BB962C8B-B14F-4D97-AF65-F5344CB8AC3E}">
        <p14:creationId xmlns:p14="http://schemas.microsoft.com/office/powerpoint/2010/main" val="28541821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Description</a:t>
            </a:r>
            <a:r>
              <a:rPr lang="en-US" altLang="en-US" baseline="0" dirty="0" smtClean="0"/>
              <a:t> of the table: A chronology of tropical Africa, tropical Asia, and the Western hemisphere from 1200 to 1500.</a:t>
            </a:r>
            <a:endParaRPr lang="en-US" altLang="en-US" dirty="0" smtClean="0"/>
          </a:p>
        </p:txBody>
      </p:sp>
      <p:sp>
        <p:nvSpPr>
          <p:cNvPr id="819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01678FD4-4483-4DC4-B7A1-4022FA7C53B7}" type="slidenum">
              <a:rPr lang="en-US" altLang="en-US" sz="1200">
                <a:latin typeface="Calibri" pitchFamily="34" charset="0"/>
              </a:rPr>
              <a:pPr eaLnBrk="1" hangingPunct="1"/>
              <a:t>4</a:t>
            </a:fld>
            <a:endParaRPr lang="en-US" altLang="en-US" sz="1200">
              <a:latin typeface="Calibri" pitchFamily="34" charset="0"/>
            </a:endParaRPr>
          </a:p>
        </p:txBody>
      </p:sp>
    </p:spTree>
    <p:extLst>
      <p:ext uri="{BB962C8B-B14F-4D97-AF65-F5344CB8AC3E}">
        <p14:creationId xmlns:p14="http://schemas.microsoft.com/office/powerpoint/2010/main" val="1834678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Map 14.1: </a:t>
            </a:r>
            <a:r>
              <a:rPr lang="en-US" altLang="en-US" b="1" dirty="0" smtClean="0"/>
              <a:t>Africa and the Indian Ocean Basin: Physical Characteristics.  </a:t>
            </a:r>
            <a:r>
              <a:rPr lang="en-US" altLang="en-US" dirty="0" smtClean="0"/>
              <a:t>Seasonal wind patterns control rainfall in the tropics and produce the different tropical vegetation zones to which human societies have adapted over thousands of years. Wind patterns have also dominated sea travel in the Indian Ocean. © Cengage Learning</a:t>
            </a:r>
          </a:p>
        </p:txBody>
      </p:sp>
      <p:sp>
        <p:nvSpPr>
          <p:cNvPr id="1024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8ECB5C55-096B-43B9-B797-E358BC4C382A}" type="slidenum">
              <a:rPr lang="en-US" altLang="en-US" sz="1200">
                <a:latin typeface="Calibri" pitchFamily="34" charset="0"/>
              </a:rPr>
              <a:pPr eaLnBrk="1" hangingPunct="1"/>
              <a:t>5</a:t>
            </a:fld>
            <a:endParaRPr lang="en-US" altLang="en-US" sz="1200">
              <a:latin typeface="Calibri" pitchFamily="34" charset="0"/>
            </a:endParaRPr>
          </a:p>
        </p:txBody>
      </p:sp>
    </p:spTree>
    <p:extLst>
      <p:ext uri="{BB962C8B-B14F-4D97-AF65-F5344CB8AC3E}">
        <p14:creationId xmlns:p14="http://schemas.microsoft.com/office/powerpoint/2010/main" val="35770150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Camel Caravan Carrying Salt in West Africa Desert in Niger. Natural salt deposits, such as those at </a:t>
            </a:r>
            <a:r>
              <a:rPr lang="en-US" altLang="en-US" dirty="0" err="1" smtClean="0"/>
              <a:t>Bilma</a:t>
            </a:r>
            <a:r>
              <a:rPr lang="en-US" altLang="en-US" dirty="0" smtClean="0"/>
              <a:t> in the southern Sahara, have time and again become the bases for extensive regional and international trade. Transporting the salt can be a challenge, however. Camel transport made salt trading an integral part of the trade between the Saharan region and the agricultural countries of West Africa. In northern Europe the salt springs at </a:t>
            </a:r>
            <a:r>
              <a:rPr lang="en-US" altLang="en-US" dirty="0" err="1" smtClean="0"/>
              <a:t>Lüneburg</a:t>
            </a:r>
            <a:r>
              <a:rPr lang="en-US" altLang="en-US" dirty="0" smtClean="0"/>
              <a:t> near Hamburg, Germany, fed into a maritime trading network throughout the Baltic and North Sea region. Coastal lands could extract salt from seawater by evaporation, though in colder climates, such as Japan, boiling was needed to supplement the power of natural sunlight and heat.</a:t>
            </a:r>
          </a:p>
        </p:txBody>
      </p:sp>
      <p:sp>
        <p:nvSpPr>
          <p:cNvPr id="1229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48926E1D-313E-4B70-BC57-737827DBEE3D}" type="slidenum">
              <a:rPr lang="en-US" altLang="en-US" sz="1200">
                <a:latin typeface="Calibri" pitchFamily="34" charset="0"/>
              </a:rPr>
              <a:pPr eaLnBrk="1" hangingPunct="1"/>
              <a:t>6</a:t>
            </a:fld>
            <a:endParaRPr lang="en-US" altLang="en-US" sz="1200">
              <a:latin typeface="Calibri" pitchFamily="34" charset="0"/>
            </a:endParaRPr>
          </a:p>
        </p:txBody>
      </p:sp>
    </p:spTree>
    <p:extLst>
      <p:ext uri="{BB962C8B-B14F-4D97-AF65-F5344CB8AC3E}">
        <p14:creationId xmlns:p14="http://schemas.microsoft.com/office/powerpoint/2010/main" val="40818821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King and Queen of Ife. This copper-alloy work shows the royal couple of the Yoruba kingdom of Ife, the oldest and most sacred of the Yoruba kingdoms of southwestern Nigeria. The casting dates to the period between 1100 and 1500, except for the reconstruction of the male’s face, the original of which shattered in 1957 when the road builder who found it accidentally struck it with his pick.</a:t>
            </a:r>
          </a:p>
        </p:txBody>
      </p:sp>
      <p:sp>
        <p:nvSpPr>
          <p:cNvPr id="1433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588DCBAD-2F51-4E32-89E0-B4B43C248DF8}" type="slidenum">
              <a:rPr lang="en-US" altLang="en-US" sz="1200">
                <a:latin typeface="Calibri" pitchFamily="34" charset="0"/>
              </a:rPr>
              <a:pPr eaLnBrk="1" hangingPunct="1"/>
              <a:t>7</a:t>
            </a:fld>
            <a:endParaRPr lang="en-US" altLang="en-US" sz="1200">
              <a:latin typeface="Calibri" pitchFamily="34" charset="0"/>
            </a:endParaRPr>
          </a:p>
        </p:txBody>
      </p:sp>
    </p:spTree>
    <p:extLst>
      <p:ext uri="{BB962C8B-B14F-4D97-AF65-F5344CB8AC3E}">
        <p14:creationId xmlns:p14="http://schemas.microsoft.com/office/powerpoint/2010/main" val="42582214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Map 14.2: </a:t>
            </a:r>
            <a:r>
              <a:rPr lang="en-US" altLang="en-US" b="1" dirty="0" smtClean="0"/>
              <a:t>Africa, 1200–1500. </a:t>
            </a:r>
            <a:r>
              <a:rPr lang="en-US" altLang="en-US" dirty="0" smtClean="0"/>
              <a:t>Many African states had beneficial links to the trade that crossed the Sahara and the Indian Ocean. Before 1500, sub-Saharan Africa’s external ties were primarily with the Islamic world. © Cengage Learning</a:t>
            </a:r>
          </a:p>
        </p:txBody>
      </p:sp>
      <p:sp>
        <p:nvSpPr>
          <p:cNvPr id="1741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BEC4D0F1-EE26-4216-BDCA-19C5B12454DE}" type="slidenum">
              <a:rPr lang="en-US" altLang="en-US" sz="1200">
                <a:latin typeface="Calibri" pitchFamily="34" charset="0"/>
              </a:rPr>
              <a:pPr eaLnBrk="1" hangingPunct="1"/>
              <a:t>9</a:t>
            </a:fld>
            <a:endParaRPr lang="en-US" altLang="en-US" sz="1200">
              <a:latin typeface="Calibri" pitchFamily="34" charset="0"/>
            </a:endParaRPr>
          </a:p>
        </p:txBody>
      </p:sp>
    </p:spTree>
    <p:extLst>
      <p:ext uri="{BB962C8B-B14F-4D97-AF65-F5344CB8AC3E}">
        <p14:creationId xmlns:p14="http://schemas.microsoft.com/office/powerpoint/2010/main" val="32533748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Tx/>
              <a:buNone/>
              <a:tabLst/>
              <a:defRPr/>
            </a:pPr>
            <a:r>
              <a:rPr lang="en-US" altLang="en-US" dirty="0" smtClean="0"/>
              <a:t>Map of the Western Sudan (1375). A Jewish geographer on the Mediterranean island of Majorca drew this lavish map in 1375, incorporating all that was known in Europe about the rest of the world. This portion of the Catalan Atlas shows a North African trader approaching the king of Mali, who holds a gold nugget in one hand and a golden scepter in the other. A caption identifies the black ruler as Mansa Musa, “the richest and noblest king in all the land.”</a:t>
            </a:r>
          </a:p>
        </p:txBody>
      </p:sp>
      <p:sp>
        <p:nvSpPr>
          <p:cNvPr id="1945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24699A8C-552B-42FA-AA4C-0CAB8C406C59}" type="slidenum">
              <a:rPr lang="en-US" altLang="en-US" sz="1200">
                <a:latin typeface="Calibri" pitchFamily="34" charset="0"/>
              </a:rPr>
              <a:pPr eaLnBrk="1" hangingPunct="1"/>
              <a:t>10</a:t>
            </a:fld>
            <a:endParaRPr lang="en-US" altLang="en-US" sz="1200">
              <a:latin typeface="Calibri" pitchFamily="34" charset="0"/>
            </a:endParaRPr>
          </a:p>
        </p:txBody>
      </p:sp>
    </p:spTree>
    <p:extLst>
      <p:ext uri="{BB962C8B-B14F-4D97-AF65-F5344CB8AC3E}">
        <p14:creationId xmlns:p14="http://schemas.microsoft.com/office/powerpoint/2010/main" val="3964146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Map 14.3: </a:t>
            </a:r>
            <a:r>
              <a:rPr lang="en-US" altLang="en-US" b="1" dirty="0" smtClean="0"/>
              <a:t>South and Southeast Asia, 1200–1500. </a:t>
            </a:r>
            <a:r>
              <a:rPr lang="en-US" altLang="en-US" dirty="0" smtClean="0"/>
              <a:t>The rise of new empires and the expansion of maritime trade reshaped</a:t>
            </a:r>
            <a:r>
              <a:rPr lang="en-US" altLang="en-US" baseline="0" dirty="0" smtClean="0"/>
              <a:t> </a:t>
            </a:r>
            <a:r>
              <a:rPr lang="en-US" altLang="en-US" dirty="0" smtClean="0"/>
              <a:t>the lives of many tropical Asians. © Cengage Learning</a:t>
            </a:r>
          </a:p>
        </p:txBody>
      </p:sp>
      <p:sp>
        <p:nvSpPr>
          <p:cNvPr id="2150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156EAFB0-511C-4569-B220-06EFAC474950}" type="slidenum">
              <a:rPr lang="en-US" altLang="en-US" sz="1200">
                <a:latin typeface="Calibri" pitchFamily="34" charset="0"/>
              </a:rPr>
              <a:pPr eaLnBrk="1" hangingPunct="1"/>
              <a:t>11</a:t>
            </a:fld>
            <a:endParaRPr lang="en-US" altLang="en-US" sz="1200">
              <a:latin typeface="Calibri" pitchFamily="34" charset="0"/>
            </a:endParaRPr>
          </a:p>
        </p:txBody>
      </p:sp>
    </p:spTree>
    <p:extLst>
      <p:ext uri="{BB962C8B-B14F-4D97-AF65-F5344CB8AC3E}">
        <p14:creationId xmlns:p14="http://schemas.microsoft.com/office/powerpoint/2010/main" val="4179011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err="1" smtClean="0"/>
              <a:t>Dijinguere</a:t>
            </a:r>
            <a:r>
              <a:rPr lang="en-US" altLang="en-US" dirty="0" smtClean="0"/>
              <a:t> </a:t>
            </a:r>
            <a:r>
              <a:rPr lang="en-US" altLang="en-US" dirty="0" err="1" smtClean="0"/>
              <a:t>Ber</a:t>
            </a:r>
            <a:r>
              <a:rPr lang="en-US" altLang="en-US" dirty="0" smtClean="0"/>
              <a:t> Mosque in Timbuktu. Built almost entirely of earth and organic materials, this fourteenth-century mosque can accommodate 2,000 worshipers. Mansa Kankan Musa, the most famous ruler of the Mali Empire, is said to have paid Abu </a:t>
            </a:r>
            <a:r>
              <a:rPr lang="en-US" altLang="en-US" dirty="0" err="1" smtClean="0"/>
              <a:t>Ishaq</a:t>
            </a:r>
            <a:r>
              <a:rPr lang="en-US" altLang="en-US" dirty="0" smtClean="0"/>
              <a:t> al-</a:t>
            </a:r>
            <a:r>
              <a:rPr lang="en-US" altLang="en-US" dirty="0" err="1" smtClean="0"/>
              <a:t>Sahili</a:t>
            </a:r>
            <a:r>
              <a:rPr lang="en-US" altLang="en-US" dirty="0" smtClean="0"/>
              <a:t>, a native of Granada in Muslim Spain, 200 kilograms of gold for designing this masterful combination of Islamic and African traditions.</a:t>
            </a:r>
          </a:p>
        </p:txBody>
      </p:sp>
      <p:sp>
        <p:nvSpPr>
          <p:cNvPr id="2355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FC0359A6-1BBA-40A6-A1F1-EDD9EF61338E}" type="slidenum">
              <a:rPr lang="en-US" altLang="en-US" sz="1200">
                <a:latin typeface="Calibri" pitchFamily="34" charset="0"/>
              </a:rPr>
              <a:pPr eaLnBrk="1" hangingPunct="1"/>
              <a:t>12</a:t>
            </a:fld>
            <a:endParaRPr lang="en-US" altLang="en-US" sz="1200">
              <a:latin typeface="Calibri" pitchFamily="34" charset="0"/>
            </a:endParaRPr>
          </a:p>
        </p:txBody>
      </p:sp>
    </p:spTree>
    <p:extLst>
      <p:ext uri="{BB962C8B-B14F-4D97-AF65-F5344CB8AC3E}">
        <p14:creationId xmlns:p14="http://schemas.microsoft.com/office/powerpoint/2010/main" val="71275321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3"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rot="5400000">
            <a:off x="4370387" y="-4392612"/>
            <a:ext cx="403225" cy="9144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rot="5400000">
            <a:off x="4378325" y="2098675"/>
            <a:ext cx="387350" cy="9144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5" name="Picture 7" descr="cengage.jp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8001000" y="6069013"/>
            <a:ext cx="113506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8" name="Rectangle 2"/>
          <p:cNvSpPr>
            <a:spLocks noGrp="1" noChangeArrowheads="1"/>
          </p:cNvSpPr>
          <p:nvPr>
            <p:ph type="ctrTitle"/>
          </p:nvPr>
        </p:nvSpPr>
        <p:spPr>
          <a:xfrm>
            <a:off x="5243513" y="1117600"/>
            <a:ext cx="3657600" cy="4632325"/>
          </a:xfrm>
        </p:spPr>
        <p:txBody>
          <a:bodyPr/>
          <a:lstStyle>
            <a:lvl1pPr>
              <a:defRPr/>
            </a:lvl1pPr>
          </a:lstStyle>
          <a:p>
            <a:r>
              <a:rPr lang="en-US"/>
              <a:t>Chapter Name</a:t>
            </a:r>
          </a:p>
        </p:txBody>
      </p:sp>
      <p:pic>
        <p:nvPicPr>
          <p:cNvPr id="7" name="Picture 6"/>
          <p:cNvPicPr>
            <a:picLocks noChangeAspect="1"/>
          </p:cNvPicPr>
          <p:nvPr userDrawn="1"/>
        </p:nvPicPr>
        <p:blipFill>
          <a:blip r:embed="rId4"/>
          <a:stretch>
            <a:fillRect/>
          </a:stretch>
        </p:blipFill>
        <p:spPr>
          <a:xfrm>
            <a:off x="381000" y="848048"/>
            <a:ext cx="3942857" cy="5161905"/>
          </a:xfrm>
          <a:prstGeom prst="rect">
            <a:avLst/>
          </a:prstGeom>
        </p:spPr>
      </p:pic>
    </p:spTree>
    <p:extLst>
      <p:ext uri="{BB962C8B-B14F-4D97-AF65-F5344CB8AC3E}">
        <p14:creationId xmlns:p14="http://schemas.microsoft.com/office/powerpoint/2010/main" val="677290715"/>
      </p:ext>
    </p:extLst>
  </p:cSld>
  <p:clrMapOvr>
    <a:masterClrMapping/>
  </p:clrMapOvr>
  <p:transition spd="med">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917391187"/>
      </p:ext>
    </p:extLst>
  </p:cSld>
  <p:clrMapOvr>
    <a:masterClrMapping/>
  </p:clrMapOvr>
  <p:transition spd="med">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Vertical Title 1"/>
          <p:cNvSpPr>
            <a:spLocks noGrp="1"/>
          </p:cNvSpPr>
          <p:nvPr>
            <p:ph type="title" orient="vert"/>
          </p:nvPr>
        </p:nvSpPr>
        <p:spPr>
          <a:xfrm>
            <a:off x="6515100" y="304800"/>
            <a:ext cx="194310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304800"/>
            <a:ext cx="567690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033853208"/>
      </p:ext>
    </p:extLst>
  </p:cSld>
  <p:clrMapOvr>
    <a:masterClrMapping/>
  </p:clrMapOvr>
  <p:transition spd="med">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34655312"/>
      </p:ext>
    </p:extLst>
  </p:cSld>
  <p:clrMapOvr>
    <a:masterClrMapping/>
  </p:clrMapOvr>
  <p:transition spd="med">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094305897"/>
      </p:ext>
    </p:extLst>
  </p:cSld>
  <p:clrMapOvr>
    <a:masterClrMapping/>
  </p:clrMapOvr>
  <p:transition spd="med">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pic>
        <p:nvPicPr>
          <p:cNvPr id="5"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752600"/>
            <a:ext cx="38100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752600"/>
            <a:ext cx="38100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929844204"/>
      </p:ext>
    </p:extLst>
  </p:cSld>
  <p:clrMapOvr>
    <a:masterClrMapping/>
  </p:clrMapOvr>
  <p:transition spd="med">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pic>
        <p:nvPicPr>
          <p:cNvPr id="7"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222192716"/>
      </p:ext>
    </p:extLst>
  </p:cSld>
  <p:clrMapOvr>
    <a:masterClrMapping/>
  </p:clrMapOvr>
  <p:transition spd="med">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pic>
        <p:nvPicPr>
          <p:cNvPr id="3"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757690607"/>
      </p:ext>
    </p:extLst>
  </p:cSld>
  <p:clrMapOvr>
    <a:masterClrMapping/>
  </p:clrMapOvr>
  <p:transition spd="med">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pic>
        <p:nvPicPr>
          <p:cNvPr id="2"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extLst>
      <p:ext uri="{BB962C8B-B14F-4D97-AF65-F5344CB8AC3E}">
        <p14:creationId xmlns:p14="http://schemas.microsoft.com/office/powerpoint/2010/main" val="1403496593"/>
      </p:ext>
    </p:extLst>
  </p:cSld>
  <p:clrMapOvr>
    <a:masterClrMapping/>
  </p:clrMapOvr>
  <p:transition spd="med">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pic>
        <p:nvPicPr>
          <p:cNvPr id="5"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846984937"/>
      </p:ext>
    </p:extLst>
  </p:cSld>
  <p:clrMapOvr>
    <a:masterClrMapping/>
  </p:clrMapOvr>
  <p:transition spd="med">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pic>
        <p:nvPicPr>
          <p:cNvPr id="5"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742161606"/>
      </p:ext>
    </p:extLst>
  </p:cSld>
  <p:clrMapOvr>
    <a:masterClrMapping/>
  </p:clrMapOvr>
  <p:transition spd="med">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tile tx="0" ty="0" sx="100000" sy="100000" flip="none" algn="tl"/>
        </a:blipFill>
        <a:effectLst/>
      </p:bgPr>
    </p:bg>
    <p:spTree>
      <p:nvGrpSpPr>
        <p:cNvPr id="1" name=""/>
        <p:cNvGrpSpPr/>
        <p:nvPr/>
      </p:nvGrpSpPr>
      <p:grpSpPr>
        <a:xfrm>
          <a:off x="0" y="0"/>
          <a:ext cx="0" cy="0"/>
          <a:chOff x="0" y="0"/>
          <a:chExt cx="0" cy="0"/>
        </a:xfrm>
      </p:grpSpPr>
      <p:sp>
        <p:nvSpPr>
          <p:cNvPr id="8197" name="Text Box 5"/>
          <p:cNvSpPr txBox="1">
            <a:spLocks noChangeArrowheads="1"/>
          </p:cNvSpPr>
          <p:nvPr/>
        </p:nvSpPr>
        <p:spPr bwMode="auto">
          <a:xfrm>
            <a:off x="8305800" y="6477000"/>
            <a:ext cx="762000" cy="274638"/>
          </a:xfrm>
          <a:prstGeom prst="rect">
            <a:avLst/>
          </a:prstGeom>
          <a:noFill/>
          <a:ln w="9525">
            <a:noFill/>
            <a:miter lim="800000"/>
            <a:headEnd/>
            <a:tailEnd/>
          </a:ln>
          <a:effec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spcBef>
                <a:spcPct val="20000"/>
              </a:spcBef>
              <a:buSzPct val="75000"/>
              <a:buFont typeface="Wingdings" pitchFamily="2" charset="2"/>
              <a:buNone/>
            </a:pPr>
            <a:r>
              <a:rPr lang="en-US" altLang="en-US" sz="1200">
                <a:cs typeface="Arial" pitchFamily="34" charset="0"/>
              </a:rPr>
              <a:t>1 | </a:t>
            </a:r>
            <a:fld id="{232BE8B9-FEB3-45B0-85EC-594271D47264}" type="slidenum">
              <a:rPr lang="en-US" altLang="en-US" sz="1200">
                <a:cs typeface="Arial" pitchFamily="34" charset="0"/>
              </a:rPr>
              <a:pPr eaLnBrk="1" hangingPunct="1">
                <a:spcBef>
                  <a:spcPct val="20000"/>
                </a:spcBef>
                <a:buSzPct val="75000"/>
                <a:buFont typeface="Wingdings" pitchFamily="2" charset="2"/>
                <a:buNone/>
              </a:pPr>
              <a:t>‹#›</a:t>
            </a:fld>
            <a:endParaRPr lang="en-US" altLang="en-US" sz="1200">
              <a:cs typeface="Arial" pitchFamily="34" charset="0"/>
            </a:endParaRPr>
          </a:p>
        </p:txBody>
      </p:sp>
      <p:sp>
        <p:nvSpPr>
          <p:cNvPr id="1027" name="Rectangle 6"/>
          <p:cNvSpPr>
            <a:spLocks noGrp="1" noChangeArrowheads="1"/>
          </p:cNvSpPr>
          <p:nvPr>
            <p:ph type="title"/>
          </p:nvPr>
        </p:nvSpPr>
        <p:spPr bwMode="auto">
          <a:xfrm>
            <a:off x="685800" y="3048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8" name="Rectangle 7"/>
          <p:cNvSpPr>
            <a:spLocks noGrp="1" noChangeArrowheads="1"/>
          </p:cNvSpPr>
          <p:nvPr>
            <p:ph type="body" idx="1"/>
          </p:nvPr>
        </p:nvSpPr>
        <p:spPr bwMode="auto">
          <a:xfrm>
            <a:off x="685800" y="1752600"/>
            <a:ext cx="7772400" cy="449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pic>
        <p:nvPicPr>
          <p:cNvPr id="5" name="Picture 3"/>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6858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cSld>
  <p:clrMap bg1="lt1" tx1="dk1" bg2="lt2" tx2="dk2" accent1="accent1" accent2="accent2" accent3="accent3" accent4="accent4" accent5="accent5" accent6="accent6" hlink="hlink" folHlink="folHlink"/>
  <p:sldLayoutIdLst>
    <p:sldLayoutId id="2147483834" r:id="rId1"/>
    <p:sldLayoutId id="2147483835" r:id="rId2"/>
    <p:sldLayoutId id="2147483836" r:id="rId3"/>
    <p:sldLayoutId id="2147483837" r:id="rId4"/>
    <p:sldLayoutId id="2147483838" r:id="rId5"/>
    <p:sldLayoutId id="2147483839" r:id="rId6"/>
    <p:sldLayoutId id="2147483840" r:id="rId7"/>
    <p:sldLayoutId id="2147483841" r:id="rId8"/>
    <p:sldLayoutId id="2147483842" r:id="rId9"/>
    <p:sldLayoutId id="2147483843" r:id="rId10"/>
    <p:sldLayoutId id="2147483844" r:id="rId11"/>
  </p:sldLayoutIdLst>
  <p:transition spd="med">
    <p:wipe dir="r"/>
  </p:transition>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latin typeface="Arial"/>
          <a:ea typeface="ＭＳ Ｐゴシック" charset="0"/>
          <a:cs typeface="Arial"/>
        </a:defRPr>
      </a:lvl1pPr>
      <a:lvl2pPr algn="ctr" rtl="0" eaLnBrk="0" fontAlgn="base" hangingPunct="0">
        <a:spcBef>
          <a:spcPct val="0"/>
        </a:spcBef>
        <a:spcAft>
          <a:spcPct val="0"/>
        </a:spcAft>
        <a:defRPr sz="4400">
          <a:solidFill>
            <a:schemeClr val="tx2"/>
          </a:solidFill>
          <a:latin typeface="Arial" charset="0"/>
          <a:ea typeface="ＭＳ Ｐゴシック" charset="0"/>
          <a:cs typeface="Arial" charset="0"/>
        </a:defRPr>
      </a:lvl2pPr>
      <a:lvl3pPr algn="ctr" rtl="0" eaLnBrk="0" fontAlgn="base" hangingPunct="0">
        <a:spcBef>
          <a:spcPct val="0"/>
        </a:spcBef>
        <a:spcAft>
          <a:spcPct val="0"/>
        </a:spcAft>
        <a:defRPr sz="4400">
          <a:solidFill>
            <a:schemeClr val="tx2"/>
          </a:solidFill>
          <a:latin typeface="Arial" charset="0"/>
          <a:ea typeface="ＭＳ Ｐゴシック" charset="0"/>
          <a:cs typeface="Arial" charset="0"/>
        </a:defRPr>
      </a:lvl3pPr>
      <a:lvl4pPr algn="ctr" rtl="0" eaLnBrk="0" fontAlgn="base" hangingPunct="0">
        <a:spcBef>
          <a:spcPct val="0"/>
        </a:spcBef>
        <a:spcAft>
          <a:spcPct val="0"/>
        </a:spcAft>
        <a:defRPr sz="4400">
          <a:solidFill>
            <a:schemeClr val="tx2"/>
          </a:solidFill>
          <a:latin typeface="Arial" charset="0"/>
          <a:ea typeface="ＭＳ Ｐゴシック" charset="0"/>
          <a:cs typeface="Arial" charset="0"/>
        </a:defRPr>
      </a:lvl4pPr>
      <a:lvl5pPr algn="ctr" rtl="0" eaLnBrk="0" fontAlgn="base" hangingPunct="0">
        <a:spcBef>
          <a:spcPct val="0"/>
        </a:spcBef>
        <a:spcAft>
          <a:spcPct val="0"/>
        </a:spcAft>
        <a:defRPr sz="4400">
          <a:solidFill>
            <a:schemeClr val="tx2"/>
          </a:solidFill>
          <a:latin typeface="Arial" charset="0"/>
          <a:ea typeface="ＭＳ Ｐゴシック" charset="0"/>
          <a:cs typeface="Arial"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defRPr sz="3200">
          <a:solidFill>
            <a:schemeClr val="tx1"/>
          </a:solidFill>
          <a:latin typeface="Arial"/>
          <a:ea typeface="ＭＳ Ｐゴシック" charset="0"/>
          <a:cs typeface="Arial"/>
        </a:defRPr>
      </a:lvl1pPr>
      <a:lvl2pPr marL="742950" indent="-285750" algn="l" rtl="0" eaLnBrk="0" fontAlgn="base" hangingPunct="0">
        <a:spcBef>
          <a:spcPct val="20000"/>
        </a:spcBef>
        <a:spcAft>
          <a:spcPct val="0"/>
        </a:spcAft>
        <a:buChar char="–"/>
        <a:defRPr sz="3200">
          <a:solidFill>
            <a:schemeClr val="tx1"/>
          </a:solidFill>
          <a:latin typeface="Arial"/>
          <a:ea typeface="Arial"/>
          <a:cs typeface="Arial" charset="0"/>
        </a:defRPr>
      </a:lvl2pPr>
      <a:lvl3pPr marL="1143000" indent="-228600" algn="l" rtl="0" eaLnBrk="0" fontAlgn="base" hangingPunct="0">
        <a:spcBef>
          <a:spcPct val="20000"/>
        </a:spcBef>
        <a:spcAft>
          <a:spcPct val="0"/>
        </a:spcAft>
        <a:buChar char="•"/>
        <a:defRPr sz="2800">
          <a:solidFill>
            <a:schemeClr val="tx1"/>
          </a:solidFill>
          <a:latin typeface="Arial"/>
          <a:ea typeface="Arial"/>
          <a:cs typeface="Arial" charset="0"/>
        </a:defRPr>
      </a:lvl3pPr>
      <a:lvl4pPr marL="1600200" indent="-228600" algn="l" rtl="0" eaLnBrk="0" fontAlgn="base" hangingPunct="0">
        <a:spcBef>
          <a:spcPct val="20000"/>
        </a:spcBef>
        <a:spcAft>
          <a:spcPct val="0"/>
        </a:spcAft>
        <a:buChar char="–"/>
        <a:defRPr sz="2400">
          <a:solidFill>
            <a:schemeClr val="tx1"/>
          </a:solidFill>
          <a:latin typeface="Arial"/>
          <a:ea typeface="Arial"/>
          <a:cs typeface="Arial" charset="0"/>
        </a:defRPr>
      </a:lvl4pPr>
      <a:lvl5pPr marL="2057400" indent="-228600" algn="l" rtl="0" eaLnBrk="0" fontAlgn="base" hangingPunct="0">
        <a:spcBef>
          <a:spcPct val="20000"/>
        </a:spcBef>
        <a:spcAft>
          <a:spcPct val="0"/>
        </a:spcAft>
        <a:buChar char="»"/>
        <a:defRPr sz="2000">
          <a:solidFill>
            <a:schemeClr val="tx1"/>
          </a:solidFill>
          <a:latin typeface="Arial"/>
          <a:ea typeface="Arial"/>
          <a:cs typeface="Arial"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724400" y="2402711"/>
            <a:ext cx="4343400" cy="2062103"/>
          </a:xfrm>
        </p:spPr>
        <p:txBody>
          <a:bodyPr/>
          <a:lstStyle/>
          <a:p>
            <a:pPr eaLnBrk="1" hangingPunct="1">
              <a:spcBef>
                <a:spcPct val="20000"/>
              </a:spcBef>
            </a:pPr>
            <a:r>
              <a:rPr lang="en-US" altLang="en-US" sz="3200" dirty="0" smtClean="0">
                <a:latin typeface="Arial" pitchFamily="34" charset="0"/>
              </a:rPr>
              <a:t>Chapter 14</a:t>
            </a:r>
            <a:br>
              <a:rPr lang="en-US" altLang="en-US" sz="3200" dirty="0" smtClean="0">
                <a:latin typeface="Arial" pitchFamily="34" charset="0"/>
              </a:rPr>
            </a:br>
            <a:r>
              <a:rPr lang="en-US" altLang="en-US" sz="3200" dirty="0" smtClean="0">
                <a:solidFill>
                  <a:srgbClr val="333399"/>
                </a:solidFill>
                <a:effectLst>
                  <a:outerShdw blurRad="38100" dist="38100" dir="2700000" algn="tl">
                    <a:srgbClr val="C0C0C0"/>
                  </a:outerShdw>
                </a:effectLst>
                <a:latin typeface="Arial" pitchFamily="34" charset="0"/>
              </a:rPr>
              <a:t>Southern Empires, Southern Seas</a:t>
            </a:r>
            <a:r>
              <a:rPr lang="en-US" altLang="en-US" sz="3200" smtClean="0">
                <a:solidFill>
                  <a:srgbClr val="333399"/>
                </a:solidFill>
                <a:effectLst>
                  <a:outerShdw blurRad="38100" dist="38100" dir="2700000" algn="tl">
                    <a:srgbClr val="C0C0C0"/>
                  </a:outerShdw>
                </a:effectLst>
                <a:latin typeface="Arial" pitchFamily="34" charset="0"/>
              </a:rPr>
              <a:t>, </a:t>
            </a:r>
            <a:r>
              <a:rPr lang="en-US" altLang="en-US" sz="3200" smtClean="0">
                <a:solidFill>
                  <a:srgbClr val="333399"/>
                </a:solidFill>
                <a:effectLst>
                  <a:outerShdw blurRad="38100" dist="38100" dir="2700000" algn="tl">
                    <a:srgbClr val="C0C0C0"/>
                  </a:outerShdw>
                </a:effectLst>
                <a:latin typeface="Arial" pitchFamily="34" charset="0"/>
              </a:rPr>
              <a:t/>
            </a:r>
            <a:br>
              <a:rPr lang="en-US" altLang="en-US" sz="3200" smtClean="0">
                <a:solidFill>
                  <a:srgbClr val="333399"/>
                </a:solidFill>
                <a:effectLst>
                  <a:outerShdw blurRad="38100" dist="38100" dir="2700000" algn="tl">
                    <a:srgbClr val="C0C0C0"/>
                  </a:outerShdw>
                </a:effectLst>
                <a:latin typeface="Arial" pitchFamily="34" charset="0"/>
              </a:rPr>
            </a:br>
            <a:r>
              <a:rPr lang="en-US" altLang="en-US" sz="3200" smtClean="0">
                <a:solidFill>
                  <a:srgbClr val="333399"/>
                </a:solidFill>
                <a:effectLst>
                  <a:outerShdw blurRad="38100" dist="38100" dir="2700000" algn="tl">
                    <a:srgbClr val="C0C0C0"/>
                  </a:outerShdw>
                </a:effectLst>
                <a:latin typeface="Arial" pitchFamily="34" charset="0"/>
              </a:rPr>
              <a:t>1200-1500</a:t>
            </a:r>
            <a:endParaRPr lang="en-US" altLang="en-US" sz="3200" dirty="0" smtClean="0">
              <a:solidFill>
                <a:srgbClr val="333399"/>
              </a:solidFill>
              <a:effectLst>
                <a:outerShdw blurRad="38100" dist="38100" dir="2700000" algn="tl">
                  <a:srgbClr val="C0C0C0"/>
                </a:outerShdw>
              </a:effectLst>
              <a:latin typeface="Arial" pitchFamily="34" charset="0"/>
            </a:endParaRPr>
          </a:p>
        </p:txBody>
      </p:sp>
    </p:spTree>
    <p:extLst>
      <p:ext uri="{BB962C8B-B14F-4D97-AF65-F5344CB8AC3E}">
        <p14:creationId xmlns:p14="http://schemas.microsoft.com/office/powerpoint/2010/main" val="1008838935"/>
      </p:ext>
    </p:extLst>
  </p:cSld>
  <p:clrMapOvr>
    <a:masterClrMapping/>
  </p:clrMapOvr>
  <p:transition spd="med">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0"/>
            <a:ext cx="7772400" cy="492443"/>
          </a:xfrm>
        </p:spPr>
        <p:txBody>
          <a:bodyPr/>
          <a:lstStyle/>
          <a:p>
            <a:r>
              <a:rPr lang="en-US" altLang="en-US" sz="2600" dirty="0" smtClean="0"/>
              <a:t>Map of the Western Sudan (1375)</a:t>
            </a:r>
            <a:endParaRPr lang="en-US" sz="2600" dirty="0"/>
          </a:p>
        </p:txBody>
      </p:sp>
      <p:pic>
        <p:nvPicPr>
          <p:cNvPr id="18433" name="Picture 1" descr="Map of the Western Sudan (1375). A Jewish geographer on the Mediterranean island of Majorca drew this lavish map in 1375, incorporating all that was known in Europe about the rest of the world. This portion of the Catalan Atlas shows a North African trader approaching the king of Mali, who holds a gold nugget in one hand and a golden scepter in the other. A caption identifies the black ruler as Mansa Musa, “the richest and noblest king in all the land.”"/>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330200" y="546100"/>
            <a:ext cx="8509000" cy="608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34401" y="6590526"/>
            <a:ext cx="619124" cy="276999"/>
          </a:xfrm>
        </p:spPr>
        <p:txBody>
          <a:bodyPr/>
          <a:lstStyle/>
          <a:p>
            <a:r>
              <a:rPr lang="en-US" altLang="en-US" sz="1200" b="1" dirty="0" smtClean="0"/>
              <a:t> p382</a:t>
            </a:r>
          </a:p>
        </p:txBody>
      </p:sp>
    </p:spTree>
    <p:extLst>
      <p:ext uri="{BB962C8B-B14F-4D97-AF65-F5344CB8AC3E}">
        <p14:creationId xmlns:p14="http://schemas.microsoft.com/office/powerpoint/2010/main" val="1408557266"/>
      </p:ext>
    </p:extLst>
  </p:cSld>
  <p:clrMapOvr>
    <a:masterClrMapping/>
  </p:clrMapOvr>
  <p:transition spd="med">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0"/>
            <a:ext cx="7772400" cy="492443"/>
          </a:xfrm>
        </p:spPr>
        <p:txBody>
          <a:bodyPr/>
          <a:lstStyle/>
          <a:p>
            <a:r>
              <a:rPr lang="en-US" altLang="en-US" sz="2600" dirty="0" smtClean="0"/>
              <a:t>South and Southeast Asia, 1200–1500</a:t>
            </a:r>
            <a:endParaRPr lang="en-US" sz="2600" dirty="0"/>
          </a:p>
        </p:txBody>
      </p:sp>
      <p:pic>
        <p:nvPicPr>
          <p:cNvPr id="20481" name="Picture 1" descr="Map 15.3: South and Southeast Asia, 1200–1500. The rise of new empires and the expansion of maritime trade reshaped the lives of many tropical Asians."/>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304800" y="535454"/>
            <a:ext cx="8509000" cy="6093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7924800" y="6629400"/>
            <a:ext cx="1219200" cy="276999"/>
          </a:xfrm>
        </p:spPr>
        <p:txBody>
          <a:bodyPr/>
          <a:lstStyle/>
          <a:p>
            <a:r>
              <a:rPr lang="en-US" altLang="en-US" sz="1200" b="1" dirty="0" smtClean="0"/>
              <a:t>Map 14.3 p383</a:t>
            </a:r>
          </a:p>
        </p:txBody>
      </p:sp>
    </p:spTree>
    <p:extLst>
      <p:ext uri="{BB962C8B-B14F-4D97-AF65-F5344CB8AC3E}">
        <p14:creationId xmlns:p14="http://schemas.microsoft.com/office/powerpoint/2010/main" val="2849015800"/>
      </p:ext>
    </p:extLst>
  </p:cSld>
  <p:clrMapOvr>
    <a:masterClrMapping/>
  </p:clrMapOvr>
  <p:transition spd="med">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11494"/>
            <a:ext cx="7772400" cy="492443"/>
          </a:xfrm>
        </p:spPr>
        <p:txBody>
          <a:bodyPr/>
          <a:lstStyle/>
          <a:p>
            <a:r>
              <a:rPr lang="en-US" altLang="en-US" sz="2600" dirty="0" err="1" smtClean="0"/>
              <a:t>Dijinguere</a:t>
            </a:r>
            <a:r>
              <a:rPr lang="en-US" altLang="en-US" sz="2600" dirty="0" smtClean="0"/>
              <a:t> </a:t>
            </a:r>
            <a:r>
              <a:rPr lang="en-US" altLang="en-US" sz="2600" dirty="0" err="1" smtClean="0"/>
              <a:t>Ber</a:t>
            </a:r>
            <a:r>
              <a:rPr lang="en-US" altLang="en-US" sz="2600" dirty="0" smtClean="0"/>
              <a:t> Mosque in Timbuktu</a:t>
            </a:r>
            <a:endParaRPr lang="en-US" sz="2600" dirty="0"/>
          </a:p>
        </p:txBody>
      </p:sp>
      <p:pic>
        <p:nvPicPr>
          <p:cNvPr id="22529" name="Picture 1" descr="Dijinguere Ber Mosque in Timbuktu. Built almost entirely of earth and organic materials, this fourteenth-century mosque can accommodate 2,000 worshipers. Mansa Kankan Musa, the most famous ruler of the Mali Empire, is said to have paid Abu Ishaq al-Sahili, a native of Granada in Muslim Spain, 200 kilograms of gold for designing this masterful combination of Islamic and African traditions."/>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152400" y="838200"/>
            <a:ext cx="8915400" cy="508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623300" y="6581001"/>
            <a:ext cx="533400" cy="276999"/>
          </a:xfrm>
        </p:spPr>
        <p:txBody>
          <a:bodyPr/>
          <a:lstStyle/>
          <a:p>
            <a:r>
              <a:rPr lang="en-US" altLang="en-US" sz="1200" b="1" dirty="0" smtClean="0"/>
              <a:t>p383</a:t>
            </a:r>
          </a:p>
        </p:txBody>
      </p:sp>
    </p:spTree>
    <p:extLst>
      <p:ext uri="{BB962C8B-B14F-4D97-AF65-F5344CB8AC3E}">
        <p14:creationId xmlns:p14="http://schemas.microsoft.com/office/powerpoint/2010/main" val="2895621962"/>
      </p:ext>
    </p:extLst>
  </p:cSld>
  <p:clrMapOvr>
    <a:masterClrMapping/>
  </p:clrMapOvr>
  <p:transition spd="med">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939925" y="0"/>
            <a:ext cx="5146675" cy="595892"/>
          </a:xfrm>
        </p:spPr>
        <p:txBody>
          <a:bodyPr/>
          <a:lstStyle/>
          <a:p>
            <a:r>
              <a:rPr lang="en-US" altLang="en-US" sz="2600" dirty="0" err="1" smtClean="0"/>
              <a:t>Minakshi</a:t>
            </a:r>
            <a:r>
              <a:rPr lang="en-US" altLang="en-US" sz="2600" dirty="0" smtClean="0"/>
              <a:t> Temple, Madurai, India</a:t>
            </a:r>
            <a:endParaRPr lang="en-US" sz="2600" dirty="0"/>
          </a:p>
        </p:txBody>
      </p:sp>
      <p:pic>
        <p:nvPicPr>
          <p:cNvPr id="24577" name="Picture 1" descr="Minakshi Temple, Madurai, India. Some 15,000 pilgrims a day visit the large Hindu temple of Minakshi (the fish-eyed goddess) in the ancient holy city of Madurai in India’s southeastern province of Tamil Nadu. The temple complex dates from at least 1000 C.E., although the elaborately painted statues of these gopuram (gate towers) have been rebuilt and restored many times. The largest gopura rises 150 feet (46 meters) above the ground."/>
          <p:cNvPicPr>
            <a:picLocks/>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39925" y="595892"/>
            <a:ext cx="5146675" cy="6185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34400" y="6581001"/>
            <a:ext cx="609600" cy="276999"/>
          </a:xfrm>
        </p:spPr>
        <p:txBody>
          <a:bodyPr/>
          <a:lstStyle/>
          <a:p>
            <a:r>
              <a:rPr lang="en-US" altLang="en-US" sz="1200" b="1" dirty="0" smtClean="0"/>
              <a:t> p386</a:t>
            </a:r>
          </a:p>
        </p:txBody>
      </p:sp>
    </p:spTree>
    <p:extLst>
      <p:ext uri="{BB962C8B-B14F-4D97-AF65-F5344CB8AC3E}">
        <p14:creationId xmlns:p14="http://schemas.microsoft.com/office/powerpoint/2010/main" val="3192856572"/>
      </p:ext>
    </p:extLst>
  </p:cSld>
  <p:clrMapOvr>
    <a:masterClrMapping/>
  </p:clrMapOvr>
  <p:transition spd="med">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2"/>
          <p:cNvSpPr>
            <a:spLocks noGrp="1" noChangeArrowheads="1"/>
          </p:cNvSpPr>
          <p:nvPr>
            <p:ph type="title"/>
          </p:nvPr>
        </p:nvSpPr>
        <p:spPr>
          <a:noFill/>
        </p:spPr>
        <p:txBody>
          <a:bodyPr/>
          <a:lstStyle/>
          <a:p>
            <a:pPr eaLnBrk="1" hangingPunct="1"/>
            <a:r>
              <a:rPr lang="en-US" altLang="en-US" smtClean="0">
                <a:solidFill>
                  <a:schemeClr val="tx1"/>
                </a:solidFill>
                <a:latin typeface="Arial" pitchFamily="34" charset="0"/>
              </a:rPr>
              <a:t>Indian Ocean Trade</a:t>
            </a:r>
          </a:p>
        </p:txBody>
      </p:sp>
      <p:sp>
        <p:nvSpPr>
          <p:cNvPr id="26626" name="Rectangle 3"/>
          <p:cNvSpPr>
            <a:spLocks noGrp="1" noChangeArrowheads="1"/>
          </p:cNvSpPr>
          <p:nvPr>
            <p:ph type="body" idx="1"/>
          </p:nvPr>
        </p:nvSpPr>
        <p:spPr>
          <a:xfrm>
            <a:off x="685800" y="1524000"/>
            <a:ext cx="7772400" cy="5213350"/>
          </a:xfrm>
          <a:noFill/>
        </p:spPr>
        <p:txBody>
          <a:bodyPr/>
          <a:lstStyle/>
          <a:p>
            <a:pPr eaLnBrk="1" hangingPunct="1">
              <a:buFontTx/>
              <a:buChar char="•"/>
            </a:pPr>
            <a:r>
              <a:rPr lang="en-US" altLang="en-US" dirty="0" smtClean="0">
                <a:latin typeface="Arial" pitchFamily="34" charset="0"/>
              </a:rPr>
              <a:t>Monsoon Mariners</a:t>
            </a:r>
          </a:p>
          <a:p>
            <a:pPr marL="1085850" lvl="1" indent="-342900" eaLnBrk="1" hangingPunct="1">
              <a:buFontTx/>
              <a:buChar char="•"/>
            </a:pPr>
            <a:r>
              <a:rPr lang="en-US" altLang="en-US" dirty="0" smtClean="0">
                <a:latin typeface="Arial" pitchFamily="34" charset="0"/>
              </a:rPr>
              <a:t>Dhows and junks</a:t>
            </a:r>
          </a:p>
          <a:p>
            <a:pPr marL="1085850" lvl="1" indent="-342900" eaLnBrk="1" hangingPunct="1">
              <a:buFontTx/>
              <a:buChar char="•"/>
            </a:pPr>
            <a:r>
              <a:rPr lang="en-US" altLang="en-US" dirty="0" smtClean="0">
                <a:latin typeface="Arial" pitchFamily="34" charset="0"/>
              </a:rPr>
              <a:t>Decentralized and regional system</a:t>
            </a:r>
          </a:p>
          <a:p>
            <a:pPr eaLnBrk="1" hangingPunct="1">
              <a:buFontTx/>
              <a:buChar char="•"/>
            </a:pPr>
            <a:r>
              <a:rPr lang="en-US" altLang="en-US" dirty="0" smtClean="0">
                <a:latin typeface="Arial" pitchFamily="34" charset="0"/>
              </a:rPr>
              <a:t>Examples from this network:</a:t>
            </a:r>
          </a:p>
          <a:p>
            <a:pPr eaLnBrk="1" hangingPunct="1">
              <a:buFontTx/>
              <a:buChar char="•"/>
            </a:pPr>
            <a:r>
              <a:rPr lang="en-US" altLang="en-US" dirty="0" smtClean="0">
                <a:latin typeface="Arial" pitchFamily="34" charset="0"/>
              </a:rPr>
              <a:t>Africa: The Swahili Coast and Zimbabwe</a:t>
            </a:r>
          </a:p>
          <a:p>
            <a:pPr eaLnBrk="1" hangingPunct="1">
              <a:buFontTx/>
              <a:buChar char="•"/>
            </a:pPr>
            <a:r>
              <a:rPr lang="en-US" altLang="en-US" dirty="0" smtClean="0">
                <a:latin typeface="Arial" pitchFamily="34" charset="0"/>
              </a:rPr>
              <a:t>Arabia: Aden and the Red Sea</a:t>
            </a:r>
          </a:p>
          <a:p>
            <a:pPr eaLnBrk="1" hangingPunct="1">
              <a:buFontTx/>
              <a:buChar char="•"/>
            </a:pPr>
            <a:r>
              <a:rPr lang="en-US" altLang="en-US" dirty="0" smtClean="0">
                <a:latin typeface="Arial" pitchFamily="34" charset="0"/>
              </a:rPr>
              <a:t>India: Gujarat and the Malabar Coast</a:t>
            </a:r>
          </a:p>
          <a:p>
            <a:pPr eaLnBrk="1" hangingPunct="1">
              <a:buFontTx/>
              <a:buChar char="•"/>
            </a:pPr>
            <a:r>
              <a:rPr lang="en-US" altLang="en-US" dirty="0" smtClean="0">
                <a:latin typeface="Arial" pitchFamily="34" charset="0"/>
              </a:rPr>
              <a:t>Southeast Asia: The Rise of Malacca</a:t>
            </a:r>
          </a:p>
        </p:txBody>
      </p:sp>
    </p:spTree>
    <p:extLst>
      <p:ext uri="{BB962C8B-B14F-4D97-AF65-F5344CB8AC3E}">
        <p14:creationId xmlns:p14="http://schemas.microsoft.com/office/powerpoint/2010/main" val="3681981531"/>
      </p:ext>
    </p:extLst>
  </p:cSld>
  <p:clrMapOvr>
    <a:masterClrMapping/>
  </p:clrMapOvr>
  <p:transition spd="med">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727200" y="7778"/>
            <a:ext cx="5676900" cy="492443"/>
          </a:xfrm>
        </p:spPr>
        <p:txBody>
          <a:bodyPr/>
          <a:lstStyle/>
          <a:p>
            <a:r>
              <a:rPr lang="en-US" sz="2600" dirty="0" smtClean="0"/>
              <a:t>Dhow</a:t>
            </a:r>
            <a:endParaRPr lang="en-US" sz="2600" dirty="0"/>
          </a:p>
        </p:txBody>
      </p:sp>
      <p:pic>
        <p:nvPicPr>
          <p:cNvPr id="27649" name="Picture 1" descr="Dhow. This modern model shows the vessel’s main features."/>
          <p:cNvPicPr>
            <a:picLocks/>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27200" y="528295"/>
            <a:ext cx="5676900" cy="6157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610600" y="6581001"/>
            <a:ext cx="533400" cy="276999"/>
          </a:xfrm>
        </p:spPr>
        <p:txBody>
          <a:bodyPr/>
          <a:lstStyle/>
          <a:p>
            <a:r>
              <a:rPr lang="en-US" altLang="en-US" sz="1200" b="1" dirty="0" smtClean="0"/>
              <a:t>p387</a:t>
            </a:r>
            <a:endParaRPr lang="en-US" sz="1200" dirty="0"/>
          </a:p>
        </p:txBody>
      </p:sp>
    </p:spTree>
    <p:extLst>
      <p:ext uri="{BB962C8B-B14F-4D97-AF65-F5344CB8AC3E}">
        <p14:creationId xmlns:p14="http://schemas.microsoft.com/office/powerpoint/2010/main" val="1940079533"/>
      </p:ext>
    </p:extLst>
  </p:cSld>
  <p:clrMapOvr>
    <a:masterClrMapping/>
  </p:clrMapOvr>
  <p:transition spd="med">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609600"/>
          </a:xfrm>
        </p:spPr>
        <p:txBody>
          <a:bodyPr/>
          <a:lstStyle/>
          <a:p>
            <a:r>
              <a:rPr lang="en-US" altLang="en-US" sz="2600" dirty="0" smtClean="0"/>
              <a:t>Arteries of Trade and Travel in the Islamic World, to 1500</a:t>
            </a:r>
            <a:endParaRPr lang="en-US" sz="2600" dirty="0"/>
          </a:p>
        </p:txBody>
      </p:sp>
      <p:pic>
        <p:nvPicPr>
          <p:cNvPr id="29697" name="Picture 1" descr="Map 15.4: Arteries of Trade and Travel in the Islamic World, to 1500. Ibn Battuta’s journeys across Africa and Asia made use of land and sea routes along which Muslim traders and the Islamic faith had long traveled."/>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330200" y="621926"/>
            <a:ext cx="8509000" cy="5931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7848600" y="6581001"/>
            <a:ext cx="1295400" cy="276999"/>
          </a:xfrm>
        </p:spPr>
        <p:txBody>
          <a:bodyPr/>
          <a:lstStyle/>
          <a:p>
            <a:r>
              <a:rPr lang="en-US" altLang="en-US" sz="1200" b="1" dirty="0" smtClean="0"/>
              <a:t>Map 14.4 p388</a:t>
            </a:r>
          </a:p>
        </p:txBody>
      </p:sp>
    </p:spTree>
    <p:extLst>
      <p:ext uri="{BB962C8B-B14F-4D97-AF65-F5344CB8AC3E}">
        <p14:creationId xmlns:p14="http://schemas.microsoft.com/office/powerpoint/2010/main" val="2961190206"/>
      </p:ext>
    </p:extLst>
  </p:cSld>
  <p:clrMapOvr>
    <a:masterClrMapping/>
  </p:clrMapOvr>
  <p:transition spd="med">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741947" y="216356"/>
            <a:ext cx="7772400" cy="492443"/>
          </a:xfrm>
        </p:spPr>
        <p:txBody>
          <a:bodyPr/>
          <a:lstStyle/>
          <a:p>
            <a:r>
              <a:rPr lang="en-US" altLang="en-US" sz="2600" dirty="0" smtClean="0"/>
              <a:t>Royal Enclosure, Great Zimbabwe</a:t>
            </a:r>
            <a:endParaRPr lang="en-US" sz="2600" dirty="0"/>
          </a:p>
        </p:txBody>
      </p:sp>
      <p:pic>
        <p:nvPicPr>
          <p:cNvPr id="31745" name="Picture 1" descr="Royal Enclosure, Great Zimbabwe. Inside these oval stone walls the rulers of the trading state of Great Zimbabwe lived. Forced to enter the enclosure through a narrow corridor between two high walls, visitors were meant to be awestruck."/>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310147" y="762000"/>
            <a:ext cx="8636000" cy="561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34400" y="6581001"/>
            <a:ext cx="609600" cy="276999"/>
          </a:xfrm>
        </p:spPr>
        <p:txBody>
          <a:bodyPr/>
          <a:lstStyle/>
          <a:p>
            <a:r>
              <a:rPr lang="en-US" altLang="en-US" sz="1200" b="1" dirty="0" smtClean="0"/>
              <a:t> p389</a:t>
            </a:r>
          </a:p>
        </p:txBody>
      </p:sp>
    </p:spTree>
    <p:extLst>
      <p:ext uri="{BB962C8B-B14F-4D97-AF65-F5344CB8AC3E}">
        <p14:creationId xmlns:p14="http://schemas.microsoft.com/office/powerpoint/2010/main" val="1030676711"/>
      </p:ext>
    </p:extLst>
  </p:cSld>
  <p:clrMapOvr>
    <a:masterClrMapping/>
  </p:clrMapOvr>
  <p:transition spd="med">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2"/>
          <p:cNvSpPr>
            <a:spLocks noGrp="1" noChangeArrowheads="1"/>
          </p:cNvSpPr>
          <p:nvPr>
            <p:ph type="title"/>
          </p:nvPr>
        </p:nvSpPr>
        <p:spPr>
          <a:noFill/>
        </p:spPr>
        <p:txBody>
          <a:bodyPr/>
          <a:lstStyle/>
          <a:p>
            <a:pPr eaLnBrk="1" hangingPunct="1"/>
            <a:r>
              <a:rPr lang="en-US" altLang="en-US" smtClean="0">
                <a:solidFill>
                  <a:schemeClr val="tx1"/>
                </a:solidFill>
                <a:latin typeface="Arial" pitchFamily="34" charset="0"/>
              </a:rPr>
              <a:t>Social and Cultural Change</a:t>
            </a:r>
          </a:p>
        </p:txBody>
      </p:sp>
      <p:sp>
        <p:nvSpPr>
          <p:cNvPr id="33794" name="Rectangle 3"/>
          <p:cNvSpPr>
            <a:spLocks noGrp="1" noChangeArrowheads="1"/>
          </p:cNvSpPr>
          <p:nvPr>
            <p:ph type="body" idx="1"/>
          </p:nvPr>
        </p:nvSpPr>
        <p:spPr>
          <a:xfrm>
            <a:off x="685800" y="1752600"/>
            <a:ext cx="7772400" cy="4721225"/>
          </a:xfrm>
          <a:noFill/>
        </p:spPr>
        <p:txBody>
          <a:bodyPr/>
          <a:lstStyle/>
          <a:p>
            <a:pPr eaLnBrk="1" hangingPunct="1">
              <a:buFontTx/>
              <a:buChar char="•"/>
            </a:pPr>
            <a:r>
              <a:rPr lang="en-US" altLang="en-US" dirty="0" smtClean="0">
                <a:latin typeface="Arial" pitchFamily="34" charset="0"/>
              </a:rPr>
              <a:t>Architecture, Learning, and Religion</a:t>
            </a:r>
          </a:p>
          <a:p>
            <a:pPr marL="1085850" lvl="1" indent="-342900" eaLnBrk="1" hangingPunct="1">
              <a:buFontTx/>
              <a:buChar char="•"/>
            </a:pPr>
            <a:r>
              <a:rPr lang="en-US" altLang="en-US" dirty="0" smtClean="0">
                <a:latin typeface="Arial" pitchFamily="34" charset="0"/>
              </a:rPr>
              <a:t>Architecture</a:t>
            </a:r>
          </a:p>
          <a:p>
            <a:pPr marL="1085850" lvl="1" indent="-342900" eaLnBrk="1" hangingPunct="1">
              <a:buFontTx/>
              <a:buChar char="•"/>
            </a:pPr>
            <a:r>
              <a:rPr lang="en-US" altLang="en-US" dirty="0" smtClean="0">
                <a:latin typeface="Arial" pitchFamily="34" charset="0"/>
              </a:rPr>
              <a:t>Education</a:t>
            </a:r>
          </a:p>
          <a:p>
            <a:pPr marL="1085850" lvl="1" indent="-342900" eaLnBrk="1" hangingPunct="1">
              <a:buFontTx/>
              <a:buChar char="•"/>
            </a:pPr>
            <a:r>
              <a:rPr lang="en-US" altLang="en-US" dirty="0" smtClean="0">
                <a:latin typeface="Arial" pitchFamily="34" charset="0"/>
              </a:rPr>
              <a:t>Spread of Islam</a:t>
            </a:r>
          </a:p>
          <a:p>
            <a:pPr eaLnBrk="1" hangingPunct="1">
              <a:buFontTx/>
              <a:buChar char="•"/>
            </a:pPr>
            <a:r>
              <a:rPr lang="en-US" altLang="en-US" dirty="0" smtClean="0">
                <a:latin typeface="Arial" pitchFamily="34" charset="0"/>
              </a:rPr>
              <a:t>Social and Gender Distinctions</a:t>
            </a:r>
          </a:p>
          <a:p>
            <a:pPr marL="1085850" lvl="1" indent="-342900" eaLnBrk="1" hangingPunct="1">
              <a:buFontTx/>
              <a:buChar char="•"/>
            </a:pPr>
            <a:r>
              <a:rPr lang="en-US" altLang="en-US" dirty="0" smtClean="0">
                <a:latin typeface="Arial" pitchFamily="34" charset="0"/>
              </a:rPr>
              <a:t>Slavery</a:t>
            </a:r>
          </a:p>
          <a:p>
            <a:pPr marL="1085850" lvl="1" indent="-342900" eaLnBrk="1" hangingPunct="1">
              <a:buFontTx/>
              <a:buChar char="•"/>
            </a:pPr>
            <a:r>
              <a:rPr lang="en-US" altLang="en-US" dirty="0" smtClean="0">
                <a:latin typeface="Arial" pitchFamily="34" charset="0"/>
              </a:rPr>
              <a:t>Women</a:t>
            </a:r>
          </a:p>
          <a:p>
            <a:pPr marL="1485900" lvl="2" indent="-342900" eaLnBrk="1" hangingPunct="1"/>
            <a:r>
              <a:rPr lang="en-US" altLang="en-US" dirty="0" smtClean="0">
                <a:latin typeface="Arial" pitchFamily="34" charset="0"/>
              </a:rPr>
              <a:t>Women and Islam</a:t>
            </a:r>
          </a:p>
        </p:txBody>
      </p:sp>
    </p:spTree>
    <p:extLst>
      <p:ext uri="{BB962C8B-B14F-4D97-AF65-F5344CB8AC3E}">
        <p14:creationId xmlns:p14="http://schemas.microsoft.com/office/powerpoint/2010/main" val="2708127357"/>
      </p:ext>
    </p:extLst>
  </p:cSld>
  <p:clrMapOvr>
    <a:masterClrMapping/>
  </p:clrMapOvr>
  <p:transition spd="med">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Title 1"/>
          <p:cNvSpPr>
            <a:spLocks noGrp="1"/>
          </p:cNvSpPr>
          <p:nvPr>
            <p:ph type="title"/>
          </p:nvPr>
        </p:nvSpPr>
        <p:spPr/>
        <p:txBody>
          <a:bodyPr/>
          <a:lstStyle/>
          <a:p>
            <a:pPr eaLnBrk="1" hangingPunct="1"/>
            <a:r>
              <a:rPr lang="en-US" altLang="en-US" dirty="0" smtClean="0">
                <a:solidFill>
                  <a:schemeClr val="tx1"/>
                </a:solidFill>
                <a:latin typeface="Arial" pitchFamily="34" charset="0"/>
              </a:rPr>
              <a:t>The Western Hemisphere</a:t>
            </a:r>
          </a:p>
        </p:txBody>
      </p:sp>
      <p:sp>
        <p:nvSpPr>
          <p:cNvPr id="34818" name="Content Placeholder 2"/>
          <p:cNvSpPr>
            <a:spLocks noGrp="1"/>
          </p:cNvSpPr>
          <p:nvPr>
            <p:ph idx="1"/>
          </p:nvPr>
        </p:nvSpPr>
        <p:spPr>
          <a:xfrm>
            <a:off x="685800" y="1752600"/>
            <a:ext cx="7772400" cy="4648200"/>
          </a:xfrm>
        </p:spPr>
        <p:txBody>
          <a:bodyPr/>
          <a:lstStyle/>
          <a:p>
            <a:pPr marL="0" indent="0" eaLnBrk="1" hangingPunct="1"/>
            <a:r>
              <a:rPr lang="en-US" altLang="en-US" dirty="0" smtClean="0">
                <a:latin typeface="Arial" pitchFamily="34" charset="0"/>
              </a:rPr>
              <a:t>Mesoamerica: The Aztecs</a:t>
            </a:r>
          </a:p>
          <a:p>
            <a:pPr marL="400050" lvl="1" indent="0" eaLnBrk="1" hangingPunct="1">
              <a:buFont typeface="Arial" pitchFamily="34" charset="0"/>
              <a:buChar char="•"/>
            </a:pPr>
            <a:r>
              <a:rPr lang="en-US" altLang="en-US" dirty="0" smtClean="0">
                <a:latin typeface="Arial" pitchFamily="34" charset="0"/>
              </a:rPr>
              <a:t> </a:t>
            </a:r>
            <a:r>
              <a:rPr lang="en-US" altLang="en-US" dirty="0" err="1" smtClean="0">
                <a:latin typeface="Arial" pitchFamily="34" charset="0"/>
              </a:rPr>
              <a:t>Mexica</a:t>
            </a:r>
            <a:r>
              <a:rPr lang="en-US" altLang="en-US" dirty="0" smtClean="0">
                <a:latin typeface="Arial" pitchFamily="34" charset="0"/>
              </a:rPr>
              <a:t> origins and conquest</a:t>
            </a:r>
          </a:p>
          <a:p>
            <a:pPr marL="400050" lvl="1" indent="0" eaLnBrk="1" hangingPunct="1">
              <a:buFont typeface="Arial" pitchFamily="34" charset="0"/>
              <a:buChar char="•"/>
            </a:pPr>
            <a:r>
              <a:rPr lang="en-US" altLang="en-US" dirty="0" smtClean="0">
                <a:latin typeface="Arial" pitchFamily="34" charset="0"/>
              </a:rPr>
              <a:t> Agriculture and commerce</a:t>
            </a:r>
          </a:p>
          <a:p>
            <a:pPr marL="1257300" lvl="3" indent="0" eaLnBrk="1" hangingPunct="1">
              <a:buFont typeface="Arial" pitchFamily="34" charset="0"/>
              <a:buChar char="•"/>
            </a:pPr>
            <a:r>
              <a:rPr lang="en-US" altLang="en-US" sz="2800" dirty="0" smtClean="0">
                <a:latin typeface="Arial" pitchFamily="34" charset="0"/>
              </a:rPr>
              <a:t> barter system</a:t>
            </a:r>
          </a:p>
          <a:p>
            <a:pPr marL="1257300" lvl="3" indent="0" eaLnBrk="1" hangingPunct="1">
              <a:buFont typeface="Arial" pitchFamily="34" charset="0"/>
              <a:buChar char="•"/>
            </a:pPr>
            <a:r>
              <a:rPr lang="en-US" altLang="en-US" sz="3200" dirty="0" smtClean="0">
                <a:latin typeface="Arial" pitchFamily="34" charset="0"/>
              </a:rPr>
              <a:t> </a:t>
            </a:r>
            <a:r>
              <a:rPr lang="en-US" altLang="en-US" sz="2800" dirty="0" smtClean="0">
                <a:latin typeface="Arial" pitchFamily="34" charset="0"/>
              </a:rPr>
              <a:t>Tenochtitlan</a:t>
            </a:r>
          </a:p>
          <a:p>
            <a:pPr marL="0" indent="0" eaLnBrk="1" hangingPunct="1"/>
            <a:r>
              <a:rPr lang="en-US" altLang="en-US" dirty="0" smtClean="0">
                <a:latin typeface="Arial" pitchFamily="34" charset="0"/>
              </a:rPr>
              <a:t>The Andes: The </a:t>
            </a:r>
            <a:r>
              <a:rPr lang="en-US" altLang="en-US" dirty="0" err="1" smtClean="0">
                <a:latin typeface="Arial" pitchFamily="34" charset="0"/>
              </a:rPr>
              <a:t>Inka</a:t>
            </a:r>
            <a:endParaRPr lang="en-US" altLang="en-US" dirty="0" smtClean="0">
              <a:latin typeface="Arial" pitchFamily="34" charset="0"/>
            </a:endParaRPr>
          </a:p>
          <a:p>
            <a:pPr marL="400050" lvl="1" indent="0" eaLnBrk="1" hangingPunct="1">
              <a:buFont typeface="Arial" pitchFamily="34" charset="0"/>
              <a:buChar char="•"/>
            </a:pPr>
            <a:r>
              <a:rPr lang="en-US" altLang="en-US" dirty="0" smtClean="0">
                <a:latin typeface="Arial" pitchFamily="34" charset="0"/>
              </a:rPr>
              <a:t> Military and labor organization</a:t>
            </a:r>
          </a:p>
          <a:p>
            <a:pPr marL="400050" lvl="1" indent="0" eaLnBrk="1" hangingPunct="1">
              <a:buFont typeface="Arial" pitchFamily="34" charset="0"/>
              <a:buChar char="•"/>
            </a:pPr>
            <a:r>
              <a:rPr lang="en-US" altLang="en-US" dirty="0" smtClean="0">
                <a:latin typeface="Arial" pitchFamily="34" charset="0"/>
              </a:rPr>
              <a:t> Bureaucracy, culture and kingship</a:t>
            </a:r>
          </a:p>
        </p:txBody>
      </p:sp>
    </p:spTree>
    <p:extLst>
      <p:ext uri="{BB962C8B-B14F-4D97-AF65-F5344CB8AC3E}">
        <p14:creationId xmlns:p14="http://schemas.microsoft.com/office/powerpoint/2010/main" val="3546549236"/>
      </p:ext>
    </p:extLst>
  </p:cSld>
  <p:clrMapOvr>
    <a:masterClrMapping/>
  </p:clrMapOvr>
  <p:transition spd="med">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345757"/>
            <a:ext cx="7772400" cy="492443"/>
          </a:xfrm>
        </p:spPr>
        <p:txBody>
          <a:bodyPr/>
          <a:lstStyle/>
          <a:p>
            <a:r>
              <a:rPr lang="en-US" altLang="en-US" sz="2600" dirty="0" smtClean="0"/>
              <a:t>East African Pastoralists</a:t>
            </a:r>
            <a:endParaRPr lang="en-US" sz="2600" dirty="0"/>
          </a:p>
        </p:txBody>
      </p:sp>
      <p:pic>
        <p:nvPicPr>
          <p:cNvPr id="4097" name="Picture 1" descr="East African Pastoralists. Herding large and small livestock has long been a way of life in drier parts of the tropics."/>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4000" y="838200"/>
            <a:ext cx="8636000" cy="551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34400" y="6581001"/>
            <a:ext cx="609600" cy="276999"/>
          </a:xfrm>
        </p:spPr>
        <p:txBody>
          <a:bodyPr/>
          <a:lstStyle/>
          <a:p>
            <a:r>
              <a:rPr lang="en-US" altLang="en-US" sz="1200" b="1" dirty="0" smtClean="0"/>
              <a:t> p374</a:t>
            </a:r>
          </a:p>
        </p:txBody>
      </p:sp>
    </p:spTree>
    <p:extLst>
      <p:ext uri="{BB962C8B-B14F-4D97-AF65-F5344CB8AC3E}">
        <p14:creationId xmlns:p14="http://schemas.microsoft.com/office/powerpoint/2010/main" val="4169272354"/>
      </p:ext>
    </p:extLst>
  </p:cSld>
  <p:clrMapOvr>
    <a:masterClrMapping/>
  </p:clrMapOvr>
  <p:transition spd="med">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0"/>
            <a:ext cx="8839200" cy="533400"/>
          </a:xfrm>
        </p:spPr>
        <p:txBody>
          <a:bodyPr/>
          <a:lstStyle/>
          <a:p>
            <a:r>
              <a:rPr lang="en-US" altLang="en-US" sz="2600" dirty="0" smtClean="0"/>
              <a:t>Major Mesoamerican Civilizations, 1000 B.C.E</a:t>
            </a:r>
            <a:r>
              <a:rPr lang="hu-HU" altLang="en-US" sz="2600" dirty="0" smtClean="0"/>
              <a:t>.–1519 </a:t>
            </a:r>
            <a:r>
              <a:rPr lang="en-US" altLang="en-US" sz="2600" dirty="0" smtClean="0"/>
              <a:t>C.E</a:t>
            </a:r>
            <a:r>
              <a:rPr lang="hu-HU" altLang="en-US" sz="2600" dirty="0" smtClean="0"/>
              <a:t>.</a:t>
            </a:r>
            <a:endParaRPr lang="en-US" sz="2600" dirty="0"/>
          </a:p>
        </p:txBody>
      </p:sp>
      <p:pic>
        <p:nvPicPr>
          <p:cNvPr id="35841" name="Picture 1" descr="Map 15.5: Major Mesoamerican Civilizations, 1000 B.C.E.–1519 C.E. The Aztec Empire in 1518 was based on military conquest. The Aztec capital of Tenochtitlan was located near the classic era’s largest city, Teotihuacan, and Tula, capital city of the postclassic Toltecs."/>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14600" y="505326"/>
            <a:ext cx="4178351" cy="627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7924800" y="6581001"/>
            <a:ext cx="1219200" cy="276999"/>
          </a:xfrm>
        </p:spPr>
        <p:txBody>
          <a:bodyPr/>
          <a:lstStyle/>
          <a:p>
            <a:r>
              <a:rPr lang="en-US" altLang="en-US" sz="1200" b="1" dirty="0" smtClean="0"/>
              <a:t>Map 14.5 p394</a:t>
            </a:r>
          </a:p>
        </p:txBody>
      </p:sp>
    </p:spTree>
    <p:extLst>
      <p:ext uri="{BB962C8B-B14F-4D97-AF65-F5344CB8AC3E}">
        <p14:creationId xmlns:p14="http://schemas.microsoft.com/office/powerpoint/2010/main" val="600685450"/>
      </p:ext>
    </p:extLst>
  </p:cSld>
  <p:clrMapOvr>
    <a:masterClrMapping/>
  </p:clrMapOvr>
  <p:transition spd="med">
    <p:wipe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79450" y="0"/>
            <a:ext cx="7772400" cy="492443"/>
          </a:xfrm>
        </p:spPr>
        <p:txBody>
          <a:bodyPr/>
          <a:lstStyle/>
          <a:p>
            <a:r>
              <a:rPr lang="en-US" altLang="en-US" sz="2600" dirty="0" err="1" smtClean="0"/>
              <a:t>Inka</a:t>
            </a:r>
            <a:r>
              <a:rPr lang="en-US" altLang="en-US" sz="2600" dirty="0" smtClean="0"/>
              <a:t> Tunic</a:t>
            </a:r>
            <a:endParaRPr lang="en-US" sz="2600" dirty="0"/>
          </a:p>
        </p:txBody>
      </p:sp>
      <p:pic>
        <p:nvPicPr>
          <p:cNvPr id="37889" name="Picture 1" descr="Inka Tunic. Andean weavers produced beautiful textiles from cotton and from the wool of llamas and alpacas. The Inka inherited this rich craft tradition and produced some of the world’s most remarkable textiles. The quality and design of each garment indicated the weaver’s rank and power in this society. This tunic was an outer garment for a powerful male."/>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1371600" y="533400"/>
            <a:ext cx="6591300" cy="6183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534400" y="6553201"/>
            <a:ext cx="609600" cy="304800"/>
          </a:xfrm>
        </p:spPr>
        <p:txBody>
          <a:bodyPr/>
          <a:lstStyle/>
          <a:p>
            <a:r>
              <a:rPr lang="en-US" altLang="en-US" sz="1200" b="1" dirty="0" smtClean="0"/>
              <a:t> p396</a:t>
            </a:r>
          </a:p>
        </p:txBody>
      </p:sp>
    </p:spTree>
    <p:extLst>
      <p:ext uri="{BB962C8B-B14F-4D97-AF65-F5344CB8AC3E}">
        <p14:creationId xmlns:p14="http://schemas.microsoft.com/office/powerpoint/2010/main" val="3407903404"/>
      </p:ext>
    </p:extLst>
  </p:cSld>
  <p:clrMapOvr>
    <a:masterClrMapping/>
  </p:clrMapOvr>
  <p:transition spd="med">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Rectangle 2"/>
          <p:cNvSpPr>
            <a:spLocks noGrp="1" noChangeArrowheads="1"/>
          </p:cNvSpPr>
          <p:nvPr>
            <p:ph type="title"/>
          </p:nvPr>
        </p:nvSpPr>
        <p:spPr/>
        <p:txBody>
          <a:bodyPr/>
          <a:lstStyle/>
          <a:p>
            <a:pPr eaLnBrk="1" hangingPunct="1"/>
            <a:r>
              <a:rPr lang="en-US" altLang="en-US" dirty="0" smtClean="0">
                <a:solidFill>
                  <a:schemeClr val="tx1"/>
                </a:solidFill>
                <a:latin typeface="Arial" pitchFamily="34" charset="0"/>
              </a:rPr>
              <a:t>Tropical Africa and Asia</a:t>
            </a:r>
          </a:p>
        </p:txBody>
      </p:sp>
      <p:sp>
        <p:nvSpPr>
          <p:cNvPr id="6146" name="Rectangle 3"/>
          <p:cNvSpPr>
            <a:spLocks noGrp="1" noChangeArrowheads="1"/>
          </p:cNvSpPr>
          <p:nvPr>
            <p:ph type="body" idx="1"/>
          </p:nvPr>
        </p:nvSpPr>
        <p:spPr>
          <a:xfrm>
            <a:off x="685800" y="1600200"/>
            <a:ext cx="7772400" cy="5213350"/>
          </a:xfrm>
          <a:noFill/>
        </p:spPr>
        <p:txBody>
          <a:bodyPr/>
          <a:lstStyle/>
          <a:p>
            <a:pPr eaLnBrk="1" hangingPunct="1">
              <a:buFontTx/>
              <a:buChar char="•"/>
            </a:pPr>
            <a:r>
              <a:rPr lang="en-US" altLang="en-US" dirty="0" smtClean="0">
                <a:latin typeface="Arial" pitchFamily="34" charset="0"/>
              </a:rPr>
              <a:t>The Tropical Environment</a:t>
            </a:r>
          </a:p>
          <a:p>
            <a:pPr marL="1085850" lvl="1" indent="-342900" eaLnBrk="1" hangingPunct="1">
              <a:buFontTx/>
              <a:buChar char="•"/>
            </a:pPr>
            <a:r>
              <a:rPr lang="en-US" altLang="en-US" dirty="0" smtClean="0">
                <a:latin typeface="Arial" pitchFamily="34" charset="0"/>
              </a:rPr>
              <a:t>Tropical and arid zones</a:t>
            </a:r>
          </a:p>
          <a:p>
            <a:pPr marL="1085850" lvl="1" indent="-342900" eaLnBrk="1" hangingPunct="1">
              <a:buFontTx/>
              <a:buChar char="•"/>
            </a:pPr>
            <a:r>
              <a:rPr lang="en-US" altLang="en-US" dirty="0" smtClean="0">
                <a:latin typeface="Arial" pitchFamily="34" charset="0"/>
              </a:rPr>
              <a:t>Monsoon systems</a:t>
            </a:r>
          </a:p>
          <a:p>
            <a:pPr marL="1085850" lvl="1" indent="-342900" eaLnBrk="1" hangingPunct="1">
              <a:buFontTx/>
              <a:buChar char="•"/>
            </a:pPr>
            <a:r>
              <a:rPr lang="en-US" altLang="en-US" dirty="0" smtClean="0">
                <a:latin typeface="Arial" pitchFamily="34" charset="0"/>
              </a:rPr>
              <a:t>Altitude</a:t>
            </a:r>
          </a:p>
          <a:p>
            <a:pPr eaLnBrk="1" hangingPunct="1">
              <a:buFontTx/>
              <a:buChar char="•"/>
            </a:pPr>
            <a:r>
              <a:rPr lang="en-US" altLang="en-US" dirty="0" smtClean="0">
                <a:latin typeface="Arial" pitchFamily="34" charset="0"/>
              </a:rPr>
              <a:t>Human Ecosystems</a:t>
            </a:r>
          </a:p>
          <a:p>
            <a:pPr marL="1085850" lvl="1" indent="-342900" eaLnBrk="1" hangingPunct="1">
              <a:buFontTx/>
              <a:buChar char="•"/>
            </a:pPr>
            <a:r>
              <a:rPr lang="en-US" altLang="en-US" dirty="0" smtClean="0">
                <a:latin typeface="Arial" pitchFamily="34" charset="0"/>
              </a:rPr>
              <a:t>Herders, agriculturalists and resources</a:t>
            </a:r>
          </a:p>
          <a:p>
            <a:pPr eaLnBrk="1" hangingPunct="1">
              <a:buFontTx/>
              <a:buChar char="•"/>
            </a:pPr>
            <a:r>
              <a:rPr lang="en-US" altLang="en-US" dirty="0" smtClean="0">
                <a:latin typeface="Arial" pitchFamily="34" charset="0"/>
              </a:rPr>
              <a:t>Water Systems and Irrigation</a:t>
            </a:r>
          </a:p>
          <a:p>
            <a:pPr eaLnBrk="1" hangingPunct="1">
              <a:buFontTx/>
              <a:buChar char="•"/>
            </a:pPr>
            <a:r>
              <a:rPr lang="en-US" altLang="en-US" dirty="0" smtClean="0">
                <a:latin typeface="Arial" pitchFamily="34" charset="0"/>
              </a:rPr>
              <a:t>Mineral Resources</a:t>
            </a:r>
          </a:p>
        </p:txBody>
      </p:sp>
    </p:spTree>
    <p:extLst>
      <p:ext uri="{BB962C8B-B14F-4D97-AF65-F5344CB8AC3E}">
        <p14:creationId xmlns:p14="http://schemas.microsoft.com/office/powerpoint/2010/main" val="1443387171"/>
      </p:ext>
    </p:extLst>
  </p:cSld>
  <p:clrMapOvr>
    <a:masterClrMapping/>
  </p:clrMapOvr>
  <p:transition spd="med">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457497"/>
            <a:ext cx="7772400" cy="492443"/>
          </a:xfrm>
        </p:spPr>
        <p:txBody>
          <a:bodyPr/>
          <a:lstStyle/>
          <a:p>
            <a:r>
              <a:rPr lang="en-US" sz="2600" dirty="0" smtClean="0"/>
              <a:t>Chronology from 1200-1500</a:t>
            </a:r>
            <a:endParaRPr lang="en-US" sz="2600" dirty="0"/>
          </a:p>
        </p:txBody>
      </p:sp>
      <p:graphicFrame>
        <p:nvGraphicFramePr>
          <p:cNvPr id="4" name="Table 3"/>
          <p:cNvGraphicFramePr>
            <a:graphicFrameLocks noGrp="1"/>
          </p:cNvGraphicFramePr>
          <p:nvPr>
            <p:extLst>
              <p:ext uri="{D42A27DB-BD31-4B8C-83A1-F6EECF244321}">
                <p14:modId xmlns:p14="http://schemas.microsoft.com/office/powerpoint/2010/main" val="3029933152"/>
              </p:ext>
            </p:extLst>
          </p:nvPr>
        </p:nvGraphicFramePr>
        <p:xfrm>
          <a:off x="152400" y="1066800"/>
          <a:ext cx="8839200" cy="5151120"/>
        </p:xfrm>
        <a:graphic>
          <a:graphicData uri="http://schemas.openxmlformats.org/drawingml/2006/table">
            <a:tbl>
              <a:tblPr firstRow="1" bandRow="1">
                <a:tableStyleId>{5C22544A-7EE6-4342-B048-85BDC9FD1C3A}</a:tableStyleId>
              </a:tblPr>
              <a:tblGrid>
                <a:gridCol w="2209800"/>
                <a:gridCol w="2209800"/>
                <a:gridCol w="2209800"/>
                <a:gridCol w="2209800"/>
              </a:tblGrid>
              <a:tr h="640080">
                <a:tc>
                  <a:txBody>
                    <a:bodyPr/>
                    <a:lstStyle/>
                    <a:p>
                      <a:r>
                        <a:rPr lang="en-US" sz="1600" dirty="0" smtClean="0">
                          <a:solidFill>
                            <a:schemeClr val="accent1"/>
                          </a:solidFill>
                          <a:latin typeface="Calibri" panose="020F0502020204030204" pitchFamily="34" charset="0"/>
                        </a:rPr>
                        <a:t>Empty</a:t>
                      </a:r>
                      <a:r>
                        <a:rPr lang="en-US" sz="1600" baseline="0" dirty="0" smtClean="0">
                          <a:solidFill>
                            <a:schemeClr val="accent1"/>
                          </a:solidFill>
                          <a:latin typeface="Calibri" panose="020F0502020204030204" pitchFamily="34" charset="0"/>
                        </a:rPr>
                        <a:t> cell</a:t>
                      </a:r>
                      <a:endParaRPr lang="en-US" sz="1600" dirty="0">
                        <a:solidFill>
                          <a:schemeClr val="accent1"/>
                        </a:solidFill>
                        <a:latin typeface="Calibri" panose="020F0502020204030204" pitchFamily="34" charset="0"/>
                      </a:endParaRPr>
                    </a:p>
                  </a:txBody>
                  <a:tcPr/>
                </a:tc>
                <a:tc>
                  <a:txBody>
                    <a:bodyPr/>
                    <a:lstStyle/>
                    <a:p>
                      <a:r>
                        <a:rPr lang="en-US" sz="1600" dirty="0" smtClean="0">
                          <a:latin typeface="Calibri" panose="020F0502020204030204" pitchFamily="34" charset="0"/>
                        </a:rPr>
                        <a:t>Tropical Africa</a:t>
                      </a:r>
                      <a:endParaRPr lang="en-US" sz="1600" dirty="0">
                        <a:latin typeface="Calibri" panose="020F0502020204030204" pitchFamily="34" charset="0"/>
                      </a:endParaRPr>
                    </a:p>
                  </a:txBody>
                  <a:tcPr/>
                </a:tc>
                <a:tc>
                  <a:txBody>
                    <a:bodyPr/>
                    <a:lstStyle/>
                    <a:p>
                      <a:r>
                        <a:rPr lang="en-US" sz="1600" dirty="0" smtClean="0">
                          <a:latin typeface="Calibri" panose="020F0502020204030204" pitchFamily="34" charset="0"/>
                        </a:rPr>
                        <a:t>Tropical Asia</a:t>
                      </a:r>
                      <a:endParaRPr lang="en-US" sz="1600" dirty="0">
                        <a:latin typeface="Calibri" panose="020F0502020204030204" pitchFamily="34" charset="0"/>
                      </a:endParaRPr>
                    </a:p>
                  </a:txBody>
                  <a:tcPr/>
                </a:tc>
                <a:tc>
                  <a:txBody>
                    <a:bodyPr/>
                    <a:lstStyle/>
                    <a:p>
                      <a:r>
                        <a:rPr lang="en-US" sz="1600" dirty="0" smtClean="0">
                          <a:latin typeface="Calibri" panose="020F0502020204030204" pitchFamily="34" charset="0"/>
                        </a:rPr>
                        <a:t>Western Hemisphere</a:t>
                      </a:r>
                      <a:endParaRPr lang="en-US" sz="1600" dirty="0">
                        <a:latin typeface="Calibri" panose="020F0502020204030204" pitchFamily="34" charset="0"/>
                      </a:endParaRPr>
                    </a:p>
                  </a:txBody>
                  <a:tcPr/>
                </a:tc>
              </a:tr>
              <a:tr h="745435">
                <a:tc>
                  <a:txBody>
                    <a:bodyPr/>
                    <a:lstStyle/>
                    <a:p>
                      <a:r>
                        <a:rPr lang="en-US" sz="1600" b="1" dirty="0" smtClean="0">
                          <a:latin typeface="Calibri" panose="020F0502020204030204" pitchFamily="34" charset="0"/>
                        </a:rPr>
                        <a:t>1200</a:t>
                      </a:r>
                      <a:endParaRPr lang="en-US" sz="1600" b="1" dirty="0">
                        <a:latin typeface="Calibri" panose="020F0502020204030204" pitchFamily="34" charset="0"/>
                      </a:endParaRPr>
                    </a:p>
                  </a:txBody>
                  <a:tcPr/>
                </a:tc>
                <a:tc>
                  <a:txBody>
                    <a:bodyPr/>
                    <a:lstStyle/>
                    <a:p>
                      <a:endParaRPr lang="en-US" sz="1600" dirty="0" smtClean="0">
                        <a:latin typeface="Calibri" panose="020F0502020204030204" pitchFamily="34" charset="0"/>
                      </a:endParaRPr>
                    </a:p>
                    <a:p>
                      <a:r>
                        <a:rPr lang="en-US" sz="1600" dirty="0" smtClean="0">
                          <a:latin typeface="Calibri" panose="020F0502020204030204" pitchFamily="34" charset="0"/>
                        </a:rPr>
                        <a:t>1230s Mali Empire founded</a:t>
                      </a:r>
                    </a:p>
                    <a:p>
                      <a:r>
                        <a:rPr lang="en-US" sz="1600" dirty="0" smtClean="0">
                          <a:latin typeface="Calibri" panose="020F0502020204030204" pitchFamily="34" charset="0"/>
                        </a:rPr>
                        <a:t>1270 </a:t>
                      </a:r>
                      <a:r>
                        <a:rPr lang="en-US" sz="1600" dirty="0" err="1" smtClean="0">
                          <a:latin typeface="Calibri" panose="020F0502020204030204" pitchFamily="34" charset="0"/>
                        </a:rPr>
                        <a:t>Solomonic</a:t>
                      </a:r>
                      <a:r>
                        <a:rPr lang="en-US" sz="1600" dirty="0" smtClean="0">
                          <a:latin typeface="Calibri" panose="020F0502020204030204" pitchFamily="34" charset="0"/>
                        </a:rPr>
                        <a:t> dynasty in Ethiopia founded</a:t>
                      </a:r>
                      <a:endParaRPr lang="en-US" sz="1600" dirty="0">
                        <a:latin typeface="Calibri" panose="020F0502020204030204" pitchFamily="34" charset="0"/>
                      </a:endParaRPr>
                    </a:p>
                  </a:txBody>
                  <a:tcPr/>
                </a:tc>
                <a:tc>
                  <a:txBody>
                    <a:bodyPr/>
                    <a:lstStyle/>
                    <a:p>
                      <a:r>
                        <a:rPr lang="en-US" sz="1600" dirty="0" smtClean="0">
                          <a:latin typeface="Calibri" panose="020F0502020204030204" pitchFamily="34" charset="0"/>
                        </a:rPr>
                        <a:t>1206 Delhi Sultanate</a:t>
                      </a:r>
                      <a:r>
                        <a:rPr lang="en-US" sz="1600" baseline="0" dirty="0" smtClean="0">
                          <a:latin typeface="Calibri" panose="020F0502020204030204" pitchFamily="34" charset="0"/>
                        </a:rPr>
                        <a:t> founded in India</a:t>
                      </a:r>
                    </a:p>
                    <a:p>
                      <a:endParaRPr lang="en-US" sz="1600" baseline="0" dirty="0" smtClean="0">
                        <a:latin typeface="Calibri" panose="020F0502020204030204" pitchFamily="34" charset="0"/>
                      </a:endParaRPr>
                    </a:p>
                    <a:p>
                      <a:endParaRPr lang="en-US" sz="1600" baseline="0" dirty="0" smtClean="0">
                        <a:latin typeface="Calibri" panose="020F0502020204030204" pitchFamily="34" charset="0"/>
                      </a:endParaRPr>
                    </a:p>
                    <a:p>
                      <a:r>
                        <a:rPr lang="en-US" sz="1600" baseline="0" dirty="0" smtClean="0">
                          <a:latin typeface="Calibri" panose="020F0502020204030204" pitchFamily="34" charset="0"/>
                        </a:rPr>
                        <a:t>1298 Delhi Sultanate annexes Gujarat</a:t>
                      </a:r>
                      <a:endParaRPr lang="en-US" sz="1600" dirty="0">
                        <a:latin typeface="Calibri" panose="020F0502020204030204" pitchFamily="34" charset="0"/>
                      </a:endParaRPr>
                    </a:p>
                  </a:txBody>
                  <a:tcPr/>
                </a:tc>
                <a:tc>
                  <a:txBody>
                    <a:bodyPr/>
                    <a:lstStyle/>
                    <a:p>
                      <a:r>
                        <a:rPr lang="en-US" sz="1600" dirty="0" smtClean="0">
                          <a:solidFill>
                            <a:srgbClr val="E0F3F4"/>
                          </a:solidFill>
                          <a:latin typeface="Calibri" panose="020F0502020204030204" pitchFamily="34" charset="0"/>
                        </a:rPr>
                        <a:t>Empty</a:t>
                      </a:r>
                      <a:r>
                        <a:rPr lang="en-US" sz="1600" baseline="0" dirty="0" smtClean="0">
                          <a:solidFill>
                            <a:srgbClr val="E0F3F4"/>
                          </a:solidFill>
                          <a:latin typeface="Calibri" panose="020F0502020204030204" pitchFamily="34" charset="0"/>
                        </a:rPr>
                        <a:t> cell</a:t>
                      </a:r>
                      <a:endParaRPr lang="en-US" sz="1600" dirty="0">
                        <a:solidFill>
                          <a:srgbClr val="E0F3F4"/>
                        </a:solidFill>
                        <a:latin typeface="Calibri" panose="020F0502020204030204" pitchFamily="34" charset="0"/>
                      </a:endParaRPr>
                    </a:p>
                  </a:txBody>
                  <a:tcPr/>
                </a:tc>
              </a:tr>
              <a:tr h="477078">
                <a:tc>
                  <a:txBody>
                    <a:bodyPr/>
                    <a:lstStyle/>
                    <a:p>
                      <a:r>
                        <a:rPr lang="en-US" sz="1600" b="1" dirty="0" smtClean="0">
                          <a:latin typeface="Calibri" panose="020F0502020204030204" pitchFamily="34" charset="0"/>
                        </a:rPr>
                        <a:t>1300</a:t>
                      </a:r>
                      <a:endParaRPr lang="en-US" sz="1600" b="1" dirty="0">
                        <a:latin typeface="Calibri" panose="020F0502020204030204" pitchFamily="34" charset="0"/>
                      </a:endParaRPr>
                    </a:p>
                  </a:txBody>
                  <a:tcPr/>
                </a:tc>
                <a:tc>
                  <a:txBody>
                    <a:bodyPr/>
                    <a:lstStyle/>
                    <a:p>
                      <a:r>
                        <a:rPr lang="en-US" sz="1600" dirty="0" smtClean="0">
                          <a:latin typeface="Calibri" panose="020F0502020204030204" pitchFamily="34" charset="0"/>
                        </a:rPr>
                        <a:t>1324-1325</a:t>
                      </a:r>
                      <a:r>
                        <a:rPr lang="en-US" sz="1600" baseline="0" dirty="0" smtClean="0">
                          <a:latin typeface="Calibri" panose="020F0502020204030204" pitchFamily="34" charset="0"/>
                        </a:rPr>
                        <a:t> Mansa </a:t>
                      </a:r>
                      <a:r>
                        <a:rPr lang="en-US" sz="1600" baseline="0" dirty="0" err="1" smtClean="0">
                          <a:latin typeface="Calibri" panose="020F0502020204030204" pitchFamily="34" charset="0"/>
                        </a:rPr>
                        <a:t>Musa’a</a:t>
                      </a:r>
                      <a:r>
                        <a:rPr lang="en-US" sz="1600" baseline="0" dirty="0" smtClean="0">
                          <a:latin typeface="Calibri" panose="020F0502020204030204" pitchFamily="34" charset="0"/>
                        </a:rPr>
                        <a:t> pilgrimage to Mecca</a:t>
                      </a:r>
                      <a:endParaRPr lang="en-US" sz="1600" dirty="0">
                        <a:latin typeface="Calibri" panose="020F0502020204030204" pitchFamily="34" charset="0"/>
                      </a:endParaRPr>
                    </a:p>
                  </a:txBody>
                  <a:tcPr/>
                </a:tc>
                <a:tc>
                  <a:txBody>
                    <a:bodyPr/>
                    <a:lstStyle/>
                    <a:p>
                      <a:endParaRPr lang="en-US" sz="1600" dirty="0" smtClean="0">
                        <a:latin typeface="Calibri" panose="020F0502020204030204" pitchFamily="34" charset="0"/>
                      </a:endParaRPr>
                    </a:p>
                    <a:p>
                      <a:r>
                        <a:rPr lang="en-US" sz="1600" dirty="0" smtClean="0">
                          <a:latin typeface="Calibri" panose="020F0502020204030204" pitchFamily="34" charset="0"/>
                        </a:rPr>
                        <a:t>1398 </a:t>
                      </a:r>
                      <a:r>
                        <a:rPr lang="en-US" sz="1600" dirty="0" err="1" smtClean="0">
                          <a:latin typeface="Calibri" panose="020F0502020204030204" pitchFamily="34" charset="0"/>
                        </a:rPr>
                        <a:t>Timur</a:t>
                      </a:r>
                      <a:r>
                        <a:rPr lang="en-US" sz="1600" dirty="0" smtClean="0">
                          <a:latin typeface="Calibri" panose="020F0502020204030204" pitchFamily="34" charset="0"/>
                        </a:rPr>
                        <a:t> sacks Delhi; Delhi Sultanate declines</a:t>
                      </a:r>
                      <a:endParaRPr lang="en-US" sz="1600" dirty="0">
                        <a:latin typeface="Calibri" panose="020F0502020204030204" pitchFamily="34" charset="0"/>
                      </a:endParaRPr>
                    </a:p>
                  </a:txBody>
                  <a:tcPr/>
                </a:tc>
                <a:tc>
                  <a:txBody>
                    <a:bodyPr/>
                    <a:lstStyle/>
                    <a:p>
                      <a:r>
                        <a:rPr lang="en-US" sz="1600" dirty="0" smtClean="0">
                          <a:latin typeface="Calibri" panose="020F0502020204030204" pitchFamily="34" charset="0"/>
                        </a:rPr>
                        <a:t>1325 Aztec capital Tenochtitlan founded</a:t>
                      </a:r>
                      <a:endParaRPr lang="en-US" sz="1600" dirty="0">
                        <a:latin typeface="Calibri" panose="020F0502020204030204" pitchFamily="34" charset="0"/>
                      </a:endParaRPr>
                    </a:p>
                  </a:txBody>
                  <a:tcPr/>
                </a:tc>
              </a:tr>
              <a:tr h="655983">
                <a:tc>
                  <a:txBody>
                    <a:bodyPr/>
                    <a:lstStyle/>
                    <a:p>
                      <a:r>
                        <a:rPr lang="en-US" sz="1600" b="1" dirty="0" smtClean="0">
                          <a:latin typeface="Calibri" panose="020F0502020204030204" pitchFamily="34" charset="0"/>
                        </a:rPr>
                        <a:t>1400</a:t>
                      </a:r>
                      <a:endParaRPr lang="en-US" sz="1600" b="1" dirty="0">
                        <a:latin typeface="Calibri" panose="020F0502020204030204" pitchFamily="34" charset="0"/>
                      </a:endParaRPr>
                    </a:p>
                  </a:txBody>
                  <a:tcPr/>
                </a:tc>
                <a:tc>
                  <a:txBody>
                    <a:bodyPr/>
                    <a:lstStyle/>
                    <a:p>
                      <a:r>
                        <a:rPr lang="en-US" sz="1600" dirty="0" smtClean="0">
                          <a:latin typeface="Calibri" panose="020F0502020204030204" pitchFamily="34" charset="0"/>
                        </a:rPr>
                        <a:t>1400s Great Zimbabwe at its peak</a:t>
                      </a:r>
                    </a:p>
                    <a:p>
                      <a:r>
                        <a:rPr lang="en-US" sz="1600" dirty="0" smtClean="0">
                          <a:latin typeface="Calibri" panose="020F0502020204030204" pitchFamily="34" charset="0"/>
                        </a:rPr>
                        <a:t>1433 </a:t>
                      </a:r>
                      <a:r>
                        <a:rPr lang="en-US" sz="1600" dirty="0" err="1" smtClean="0">
                          <a:latin typeface="Calibri" panose="020F0502020204030204" pitchFamily="34" charset="0"/>
                        </a:rPr>
                        <a:t>Tuareg</a:t>
                      </a:r>
                      <a:r>
                        <a:rPr lang="en-US" sz="1600" dirty="0" smtClean="0">
                          <a:latin typeface="Calibri" panose="020F0502020204030204" pitchFamily="34" charset="0"/>
                        </a:rPr>
                        <a:t> retake Timbuktu; Mali declines</a:t>
                      </a:r>
                      <a:endParaRPr lang="en-US" sz="1600" dirty="0">
                        <a:latin typeface="Calibri" panose="020F0502020204030204" pitchFamily="34" charset="0"/>
                      </a:endParaRPr>
                    </a:p>
                  </a:txBody>
                  <a:tcPr/>
                </a:tc>
                <a:tc>
                  <a:txBody>
                    <a:bodyPr/>
                    <a:lstStyle/>
                    <a:p>
                      <a:r>
                        <a:rPr lang="en-US" sz="1600" dirty="0" smtClean="0">
                          <a:solidFill>
                            <a:srgbClr val="E0F3F4"/>
                          </a:solidFill>
                          <a:latin typeface="Calibri" panose="020F0502020204030204" pitchFamily="34" charset="0"/>
                        </a:rPr>
                        <a:t>Empty cell</a:t>
                      </a:r>
                      <a:endParaRPr lang="en-US" sz="1600" dirty="0">
                        <a:solidFill>
                          <a:srgbClr val="E0F3F4"/>
                        </a:solidFill>
                        <a:latin typeface="Calibri" panose="020F0502020204030204" pitchFamily="34" charset="0"/>
                      </a:endParaRPr>
                    </a:p>
                  </a:txBody>
                  <a:tcPr/>
                </a:tc>
                <a:tc>
                  <a:txBody>
                    <a:bodyPr/>
                    <a:lstStyle/>
                    <a:p>
                      <a:endParaRPr lang="en-US" sz="1600" dirty="0" smtClean="0">
                        <a:latin typeface="Calibri" panose="020F0502020204030204" pitchFamily="34" charset="0"/>
                      </a:endParaRPr>
                    </a:p>
                    <a:p>
                      <a:endParaRPr lang="en-US" sz="1600" dirty="0" smtClean="0">
                        <a:latin typeface="Calibri" panose="020F0502020204030204" pitchFamily="34" charset="0"/>
                      </a:endParaRPr>
                    </a:p>
                    <a:p>
                      <a:r>
                        <a:rPr lang="en-US" sz="1600" dirty="0" smtClean="0">
                          <a:latin typeface="Calibri" panose="020F0502020204030204" pitchFamily="34" charset="0"/>
                        </a:rPr>
                        <a:t>1430s </a:t>
                      </a:r>
                      <a:r>
                        <a:rPr lang="en-US" sz="1600" dirty="0" err="1" smtClean="0">
                          <a:latin typeface="Calibri" panose="020F0502020204030204" pitchFamily="34" charset="0"/>
                        </a:rPr>
                        <a:t>Inka</a:t>
                      </a:r>
                      <a:r>
                        <a:rPr lang="en-US" sz="1600" dirty="0" smtClean="0">
                          <a:latin typeface="Calibri" panose="020F0502020204030204" pitchFamily="34" charset="0"/>
                        </a:rPr>
                        <a:t> expansion begins</a:t>
                      </a:r>
                      <a:endParaRPr lang="en-US" sz="1600" dirty="0">
                        <a:latin typeface="Calibri" panose="020F0502020204030204" pitchFamily="34" charset="0"/>
                      </a:endParaRPr>
                    </a:p>
                  </a:txBody>
                  <a:tcPr/>
                </a:tc>
              </a:tr>
              <a:tr h="655983">
                <a:tc>
                  <a:txBody>
                    <a:bodyPr/>
                    <a:lstStyle/>
                    <a:p>
                      <a:r>
                        <a:rPr lang="en-US" sz="1600" b="1" dirty="0" smtClean="0">
                          <a:latin typeface="Calibri" panose="020F0502020204030204" pitchFamily="34" charset="0"/>
                        </a:rPr>
                        <a:t>1500</a:t>
                      </a:r>
                      <a:endParaRPr lang="en-US" sz="1600" b="1" dirty="0">
                        <a:latin typeface="Calibri" panose="020F0502020204030204" pitchFamily="34" charset="0"/>
                      </a:endParaRPr>
                    </a:p>
                  </a:txBody>
                  <a:tcPr/>
                </a:tc>
                <a:tc>
                  <a:txBody>
                    <a:bodyPr/>
                    <a:lstStyle/>
                    <a:p>
                      <a:r>
                        <a:rPr lang="en-US" sz="1600" dirty="0" smtClean="0">
                          <a:solidFill>
                            <a:srgbClr val="F0F9FA"/>
                          </a:solidFill>
                          <a:latin typeface="Calibri" panose="020F0502020204030204" pitchFamily="34" charset="0"/>
                        </a:rPr>
                        <a:t>Empty cell</a:t>
                      </a:r>
                      <a:endParaRPr lang="en-US" sz="1600" dirty="0">
                        <a:solidFill>
                          <a:srgbClr val="F0F9FA"/>
                        </a:solidFill>
                        <a:latin typeface="Calibri" panose="020F0502020204030204" pitchFamily="34" charset="0"/>
                      </a:endParaRPr>
                    </a:p>
                  </a:txBody>
                  <a:tcPr/>
                </a:tc>
                <a:tc>
                  <a:txBody>
                    <a:bodyPr/>
                    <a:lstStyle/>
                    <a:p>
                      <a:r>
                        <a:rPr lang="en-US" sz="1600" dirty="0" smtClean="0">
                          <a:latin typeface="Calibri" panose="020F0502020204030204" pitchFamily="34" charset="0"/>
                        </a:rPr>
                        <a:t>1500 Port</a:t>
                      </a:r>
                      <a:r>
                        <a:rPr lang="en-US" sz="1600" baseline="0" dirty="0" smtClean="0">
                          <a:latin typeface="Calibri" panose="020F0502020204030204" pitchFamily="34" charset="0"/>
                        </a:rPr>
                        <a:t> of Malacca at its peak</a:t>
                      </a:r>
                      <a:endParaRPr lang="en-US" sz="1600" dirty="0">
                        <a:latin typeface="Calibri" panose="020F0502020204030204" pitchFamily="34" charset="0"/>
                      </a:endParaRPr>
                    </a:p>
                  </a:txBody>
                  <a:tcPr/>
                </a:tc>
                <a:tc>
                  <a:txBody>
                    <a:bodyPr/>
                    <a:lstStyle/>
                    <a:p>
                      <a:r>
                        <a:rPr lang="en-US" sz="1600" dirty="0" smtClean="0">
                          <a:latin typeface="Calibri" panose="020F0502020204030204" pitchFamily="34" charset="0"/>
                        </a:rPr>
                        <a:t>1500-1525 </a:t>
                      </a:r>
                      <a:r>
                        <a:rPr lang="en-US" sz="1600" dirty="0" err="1" smtClean="0">
                          <a:latin typeface="Calibri" panose="020F0502020204030204" pitchFamily="34" charset="0"/>
                        </a:rPr>
                        <a:t>Inka</a:t>
                      </a:r>
                      <a:r>
                        <a:rPr lang="en-US" sz="1600" dirty="0" smtClean="0">
                          <a:latin typeface="Calibri" panose="020F0502020204030204" pitchFamily="34" charset="0"/>
                        </a:rPr>
                        <a:t> conquer Ecuador</a:t>
                      </a:r>
                    </a:p>
                    <a:p>
                      <a:r>
                        <a:rPr lang="en-US" sz="1600" dirty="0" smtClean="0">
                          <a:latin typeface="Calibri" panose="020F0502020204030204" pitchFamily="34" charset="0"/>
                        </a:rPr>
                        <a:t>1502 </a:t>
                      </a:r>
                      <a:r>
                        <a:rPr lang="en-US" sz="1600" dirty="0" err="1" smtClean="0">
                          <a:latin typeface="Calibri" panose="020F0502020204030204" pitchFamily="34" charset="0"/>
                        </a:rPr>
                        <a:t>Moctezuma</a:t>
                      </a:r>
                      <a:r>
                        <a:rPr lang="en-US" sz="1600" dirty="0" smtClean="0">
                          <a:latin typeface="Calibri" panose="020F0502020204030204" pitchFamily="34" charset="0"/>
                        </a:rPr>
                        <a:t> II crowned Aztec ruler</a:t>
                      </a:r>
                      <a:endParaRPr lang="en-US" sz="1600" dirty="0">
                        <a:latin typeface="Calibri" panose="020F0502020204030204" pitchFamily="34" charset="0"/>
                      </a:endParaRPr>
                    </a:p>
                  </a:txBody>
                  <a:tcPr/>
                </a:tc>
              </a:tr>
            </a:tbl>
          </a:graphicData>
        </a:graphic>
      </p:graphicFrame>
      <p:sp>
        <p:nvSpPr>
          <p:cNvPr id="3" name="Content Placeholder 2"/>
          <p:cNvSpPr>
            <a:spLocks noGrp="1"/>
          </p:cNvSpPr>
          <p:nvPr>
            <p:ph idx="1"/>
          </p:nvPr>
        </p:nvSpPr>
        <p:spPr>
          <a:xfrm>
            <a:off x="8534400" y="6581001"/>
            <a:ext cx="609600" cy="276999"/>
          </a:xfrm>
        </p:spPr>
        <p:txBody>
          <a:bodyPr/>
          <a:lstStyle/>
          <a:p>
            <a:r>
              <a:rPr lang="en-US" altLang="en-US" sz="1200" b="1" dirty="0" smtClean="0"/>
              <a:t> p377</a:t>
            </a:r>
          </a:p>
        </p:txBody>
      </p:sp>
    </p:spTree>
    <p:extLst>
      <p:ext uri="{BB962C8B-B14F-4D97-AF65-F5344CB8AC3E}">
        <p14:creationId xmlns:p14="http://schemas.microsoft.com/office/powerpoint/2010/main" val="3325458713"/>
      </p:ext>
    </p:extLst>
  </p:cSld>
  <p:clrMapOvr>
    <a:masterClrMapping/>
  </p:clrMapOvr>
  <p:transition spd="med">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609600"/>
          </a:xfrm>
        </p:spPr>
        <p:txBody>
          <a:bodyPr/>
          <a:lstStyle/>
          <a:p>
            <a:r>
              <a:rPr lang="en-US" altLang="en-US" sz="2600" dirty="0" smtClean="0"/>
              <a:t>Africa and the Indian Ocean Basin: Physical Characteristics</a:t>
            </a:r>
            <a:endParaRPr lang="en-US" sz="2600" dirty="0"/>
          </a:p>
        </p:txBody>
      </p:sp>
      <p:pic>
        <p:nvPicPr>
          <p:cNvPr id="9217" name="Picture 1" descr="Map 15.1: Africa and the Indian Ocean Basin: Physical Characteristics.  Seasonal wind patterns control rainfall in the tropics and produce the different tropical vegetation zones to which human societies have adapted over thousands of years. Wind patterns have also dominated sea travel in the Indian Ocean."/>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54000" y="838200"/>
            <a:ext cx="86360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7848600" y="6581001"/>
            <a:ext cx="1295400" cy="276999"/>
          </a:xfrm>
        </p:spPr>
        <p:txBody>
          <a:bodyPr/>
          <a:lstStyle/>
          <a:p>
            <a:r>
              <a:rPr lang="en-US" altLang="en-US" sz="1200" b="1" dirty="0" smtClean="0"/>
              <a:t> Map 14.1 p378</a:t>
            </a:r>
          </a:p>
        </p:txBody>
      </p:sp>
    </p:spTree>
    <p:extLst>
      <p:ext uri="{BB962C8B-B14F-4D97-AF65-F5344CB8AC3E}">
        <p14:creationId xmlns:p14="http://schemas.microsoft.com/office/powerpoint/2010/main" val="87224245"/>
      </p:ext>
    </p:extLst>
  </p:cSld>
  <p:clrMapOvr>
    <a:masterClrMapping/>
  </p:clrMapOvr>
  <p:transition spd="med">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41875"/>
            <a:ext cx="8991600" cy="685800"/>
          </a:xfrm>
        </p:spPr>
        <p:txBody>
          <a:bodyPr/>
          <a:lstStyle/>
          <a:p>
            <a:r>
              <a:rPr lang="en-US" altLang="en-US" sz="2600" dirty="0" smtClean="0"/>
              <a:t>Camel Caravan Carrying Salt in West Africa Desert in Niger</a:t>
            </a:r>
            <a:endParaRPr lang="en-US" sz="2600" dirty="0"/>
          </a:p>
        </p:txBody>
      </p:sp>
      <p:pic>
        <p:nvPicPr>
          <p:cNvPr id="11265" name="Picture 1" descr="Camel Caravan Carrying Salt in West Africa Desert in Niger. Natural salt deposits, such as those at Bilma in the southern Sahara, have time and again become the bases for extensive regional and international trade. Transporting the salt can be a challenge, however. Camel transport made salt trading an integral part of the trade between the Saharan region and the agricultural countries of West Africa. In northern Europe the salt springs at Lüneburg near Hamburg, Germany, fed into a maritime trading network throughout the Baltic and North Sea region. Coastal lands could extract salt from seawater by evaporation, though in colder climates, such as Japan, boiling was needed to supplement the power of natural sunlight and heat."/>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28600" y="769550"/>
            <a:ext cx="8636000" cy="572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382000" y="6581001"/>
            <a:ext cx="762000" cy="276999"/>
          </a:xfrm>
        </p:spPr>
        <p:txBody>
          <a:bodyPr/>
          <a:lstStyle/>
          <a:p>
            <a:r>
              <a:rPr lang="en-US" altLang="en-US" sz="1200" b="1" dirty="0" smtClean="0"/>
              <a:t> p379</a:t>
            </a:r>
          </a:p>
        </p:txBody>
      </p:sp>
    </p:spTree>
    <p:extLst>
      <p:ext uri="{BB962C8B-B14F-4D97-AF65-F5344CB8AC3E}">
        <p14:creationId xmlns:p14="http://schemas.microsoft.com/office/powerpoint/2010/main" val="335254546"/>
      </p:ext>
    </p:extLst>
  </p:cSld>
  <p:clrMapOvr>
    <a:masterClrMapping/>
  </p:clrMapOvr>
  <p:transition spd="med">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2552700" y="0"/>
            <a:ext cx="3924300" cy="492443"/>
          </a:xfrm>
        </p:spPr>
        <p:txBody>
          <a:bodyPr/>
          <a:lstStyle/>
          <a:p>
            <a:r>
              <a:rPr lang="en-US" altLang="en-US" sz="2600" dirty="0" smtClean="0"/>
              <a:t>King and Queen of Ife</a:t>
            </a:r>
            <a:endParaRPr lang="en-US" sz="2600" dirty="0"/>
          </a:p>
        </p:txBody>
      </p:sp>
      <p:pic>
        <p:nvPicPr>
          <p:cNvPr id="13313" name="Picture 1" descr="King and Queen of Ife. This copper-alloy work shows the royal couple of the Yoruba kingdom of Ife, the oldest and most sacred of the Yoruba kingdoms of southwestern Nigeria. The casting dates to the period between 1100 and 1500, except for the reconstruction of the male’s face, the original of which shattered in 1957 when the road builder who found it accidentally struck it with his pick."/>
          <p:cNvPicPr>
            <a:picLocks/>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52700" y="592052"/>
            <a:ext cx="3924300" cy="6189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467725" y="6571476"/>
            <a:ext cx="685800" cy="276999"/>
          </a:xfrm>
        </p:spPr>
        <p:txBody>
          <a:bodyPr/>
          <a:lstStyle/>
          <a:p>
            <a:r>
              <a:rPr lang="en-US" altLang="en-US" sz="1200" b="1" dirty="0" smtClean="0"/>
              <a:t> p380</a:t>
            </a:r>
          </a:p>
        </p:txBody>
      </p:sp>
    </p:spTree>
    <p:extLst>
      <p:ext uri="{BB962C8B-B14F-4D97-AF65-F5344CB8AC3E}">
        <p14:creationId xmlns:p14="http://schemas.microsoft.com/office/powerpoint/2010/main" val="2785253909"/>
      </p:ext>
    </p:extLst>
  </p:cSld>
  <p:clrMapOvr>
    <a:masterClrMapping/>
  </p:clrMapOvr>
  <p:transition spd="med">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2"/>
          <p:cNvSpPr>
            <a:spLocks noGrp="1" noChangeArrowheads="1"/>
          </p:cNvSpPr>
          <p:nvPr>
            <p:ph type="title"/>
          </p:nvPr>
        </p:nvSpPr>
        <p:spPr>
          <a:noFill/>
        </p:spPr>
        <p:txBody>
          <a:bodyPr/>
          <a:lstStyle/>
          <a:p>
            <a:pPr eaLnBrk="1" hangingPunct="1"/>
            <a:r>
              <a:rPr lang="en-US" altLang="en-US" smtClean="0">
                <a:solidFill>
                  <a:schemeClr val="tx1"/>
                </a:solidFill>
                <a:latin typeface="Arial" pitchFamily="34" charset="0"/>
              </a:rPr>
              <a:t>New Islamic Empires</a:t>
            </a:r>
          </a:p>
        </p:txBody>
      </p:sp>
      <p:sp>
        <p:nvSpPr>
          <p:cNvPr id="15362" name="Rectangle 3"/>
          <p:cNvSpPr>
            <a:spLocks noGrp="1" noChangeArrowheads="1"/>
          </p:cNvSpPr>
          <p:nvPr>
            <p:ph type="body" idx="1"/>
          </p:nvPr>
        </p:nvSpPr>
        <p:spPr>
          <a:xfrm>
            <a:off x="685800" y="1752600"/>
            <a:ext cx="7772400" cy="5213350"/>
          </a:xfrm>
          <a:noFill/>
        </p:spPr>
        <p:txBody>
          <a:bodyPr/>
          <a:lstStyle/>
          <a:p>
            <a:pPr eaLnBrk="1" hangingPunct="1">
              <a:buFontTx/>
              <a:buChar char="•"/>
            </a:pPr>
            <a:r>
              <a:rPr lang="en-US" altLang="en-US" dirty="0" smtClean="0">
                <a:latin typeface="Arial" pitchFamily="34" charset="0"/>
              </a:rPr>
              <a:t>Mali in the Western Sudan</a:t>
            </a:r>
          </a:p>
          <a:p>
            <a:pPr marL="1085850" lvl="1" indent="-342900" eaLnBrk="1" hangingPunct="1">
              <a:buFontTx/>
              <a:buChar char="•"/>
            </a:pPr>
            <a:r>
              <a:rPr lang="en-US" altLang="en-US" dirty="0" smtClean="0">
                <a:latin typeface="Arial" pitchFamily="34" charset="0"/>
              </a:rPr>
              <a:t>Gold and Trans-Saharan trade</a:t>
            </a:r>
          </a:p>
          <a:p>
            <a:pPr marL="1085850" lvl="1" indent="-342900" eaLnBrk="1" hangingPunct="1">
              <a:buFontTx/>
              <a:buChar char="•"/>
            </a:pPr>
            <a:r>
              <a:rPr lang="en-US" altLang="en-US" dirty="0" err="1" smtClean="0">
                <a:latin typeface="Arial" pitchFamily="34" charset="0"/>
              </a:rPr>
              <a:t>Sundiata</a:t>
            </a:r>
            <a:r>
              <a:rPr lang="en-US" altLang="en-US" dirty="0" smtClean="0">
                <a:latin typeface="Arial" pitchFamily="34" charset="0"/>
              </a:rPr>
              <a:t> / Mansa Musa</a:t>
            </a:r>
          </a:p>
          <a:p>
            <a:pPr eaLnBrk="1" hangingPunct="1">
              <a:buFontTx/>
              <a:buChar char="•"/>
            </a:pPr>
            <a:r>
              <a:rPr lang="en-US" altLang="en-US" dirty="0" smtClean="0">
                <a:latin typeface="Arial" pitchFamily="34" charset="0"/>
              </a:rPr>
              <a:t>The Delhi Sultanate in India</a:t>
            </a:r>
          </a:p>
          <a:p>
            <a:pPr marL="1085850" lvl="1" indent="-342900" eaLnBrk="1" hangingPunct="1">
              <a:buFontTx/>
              <a:buChar char="•"/>
            </a:pPr>
            <a:r>
              <a:rPr lang="en-US" altLang="en-US" dirty="0" smtClean="0">
                <a:latin typeface="Arial" pitchFamily="34" charset="0"/>
              </a:rPr>
              <a:t>Turkish conquest of northern India</a:t>
            </a:r>
          </a:p>
          <a:p>
            <a:pPr marL="1085850" lvl="1" indent="-342900" eaLnBrk="1" hangingPunct="1">
              <a:buFontTx/>
              <a:buChar char="•"/>
            </a:pPr>
            <a:r>
              <a:rPr lang="en-US" altLang="en-US" dirty="0" err="1" smtClean="0">
                <a:latin typeface="Arial" pitchFamily="34" charset="0"/>
              </a:rPr>
              <a:t>Raziya</a:t>
            </a:r>
            <a:endParaRPr lang="en-US" altLang="en-US" dirty="0" smtClean="0">
              <a:latin typeface="Arial" pitchFamily="34" charset="0"/>
            </a:endParaRPr>
          </a:p>
          <a:p>
            <a:pPr marL="1085850" lvl="1" indent="-342900" eaLnBrk="1" hangingPunct="1">
              <a:buFontTx/>
              <a:buChar char="•"/>
            </a:pPr>
            <a:r>
              <a:rPr lang="en-US" altLang="en-US" dirty="0" smtClean="0">
                <a:latin typeface="Arial" pitchFamily="34" charset="0"/>
              </a:rPr>
              <a:t>Force and empire</a:t>
            </a:r>
          </a:p>
          <a:p>
            <a:pPr marL="1085850" lvl="1" indent="-342900" eaLnBrk="1" hangingPunct="1">
              <a:buFontTx/>
              <a:buChar char="•"/>
            </a:pPr>
            <a:r>
              <a:rPr lang="en-US" altLang="en-US" dirty="0" smtClean="0">
                <a:latin typeface="Arial" pitchFamily="34" charset="0"/>
              </a:rPr>
              <a:t>Religious diversity in an Islamic state</a:t>
            </a:r>
          </a:p>
        </p:txBody>
      </p:sp>
    </p:spTree>
    <p:extLst>
      <p:ext uri="{BB962C8B-B14F-4D97-AF65-F5344CB8AC3E}">
        <p14:creationId xmlns:p14="http://schemas.microsoft.com/office/powerpoint/2010/main" val="1903254418"/>
      </p:ext>
    </p:extLst>
  </p:cSld>
  <p:clrMapOvr>
    <a:masterClrMapping/>
  </p:clrMapOvr>
  <p:transition spd="med">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447800" y="0"/>
            <a:ext cx="6496050" cy="586575"/>
          </a:xfrm>
        </p:spPr>
        <p:txBody>
          <a:bodyPr/>
          <a:lstStyle/>
          <a:p>
            <a:r>
              <a:rPr lang="en-US" altLang="en-US" sz="2600" dirty="0" smtClean="0"/>
              <a:t>Africa, 1200–1500</a:t>
            </a:r>
            <a:endParaRPr lang="en-US" sz="2600" dirty="0"/>
          </a:p>
        </p:txBody>
      </p:sp>
      <p:pic>
        <p:nvPicPr>
          <p:cNvPr id="16385" name="Picture 1" descr="Map 15.2: Africa, 1200–1500. Many African states had beneficial links to the trade that crossed the Sahara and the Indian Ocean. Before 1500, sub-Saharan Africa’s external ties were primarily with the Islamic world."/>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1447800" y="586575"/>
            <a:ext cx="6496050" cy="5994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7943850" y="6581001"/>
            <a:ext cx="1371600" cy="276999"/>
          </a:xfrm>
        </p:spPr>
        <p:txBody>
          <a:bodyPr/>
          <a:lstStyle/>
          <a:p>
            <a:r>
              <a:rPr lang="en-US" altLang="en-US" sz="1200" b="1" dirty="0" smtClean="0"/>
              <a:t>Map 14.2 p381</a:t>
            </a:r>
          </a:p>
        </p:txBody>
      </p:sp>
    </p:spTree>
    <p:extLst>
      <p:ext uri="{BB962C8B-B14F-4D97-AF65-F5344CB8AC3E}">
        <p14:creationId xmlns:p14="http://schemas.microsoft.com/office/powerpoint/2010/main" val="690612367"/>
      </p:ext>
    </p:extLst>
  </p:cSld>
  <p:clrMapOvr>
    <a:masterClrMapping/>
  </p:clrMapOvr>
  <p:transition spd="med">
    <p:wipe dir="r"/>
  </p:transition>
  <p:timing>
    <p:tnLst>
      <p:par>
        <p:cTn id="1" dur="indefinite" restart="never" nodeType="tmRoot"/>
      </p:par>
    </p:tnLst>
  </p:timing>
</p:sld>
</file>

<file path=ppt/theme/theme1.xml><?xml version="1.0" encoding="utf-8"?>
<a:theme xmlns:a="http://schemas.openxmlformats.org/drawingml/2006/main" name="1_Lockard_topic">
  <a:themeElements>
    <a:clrScheme name="1_Lockard_topic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Lockard_topic">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Lockard_topic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Lockard_topic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Lockard_topic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Lockard_topic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Lockard_topic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Lockard_topic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Lockard_topic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Lockard_topic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Lockard_topic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Lockard_topic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Lockard_topic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Lockard_topic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2079</TotalTime>
  <Words>1238</Words>
  <Application>Microsoft Office PowerPoint</Application>
  <PresentationFormat>On-screen Show (4:3)</PresentationFormat>
  <Paragraphs>136</Paragraphs>
  <Slides>21</Slides>
  <Notes>15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21</vt:i4>
      </vt:variant>
    </vt:vector>
  </HeadingPairs>
  <TitlesOfParts>
    <vt:vector size="27" baseType="lpstr">
      <vt:lpstr>ＭＳ Ｐゴシック</vt:lpstr>
      <vt:lpstr>Arial</vt:lpstr>
      <vt:lpstr>Calibri</vt:lpstr>
      <vt:lpstr>Times New Roman</vt:lpstr>
      <vt:lpstr>Wingdings</vt:lpstr>
      <vt:lpstr>1_Lockard_topic</vt:lpstr>
      <vt:lpstr>Chapter 14 Southern Empires, Southern Seas,  1200-1500</vt:lpstr>
      <vt:lpstr>East African Pastoralists</vt:lpstr>
      <vt:lpstr>Tropical Africa and Asia</vt:lpstr>
      <vt:lpstr>Chronology from 1200-1500</vt:lpstr>
      <vt:lpstr>Africa and the Indian Ocean Basin: Physical Characteristics</vt:lpstr>
      <vt:lpstr>Camel Caravan Carrying Salt in West Africa Desert in Niger</vt:lpstr>
      <vt:lpstr>King and Queen of Ife</vt:lpstr>
      <vt:lpstr>New Islamic Empires</vt:lpstr>
      <vt:lpstr>Africa, 1200–1500</vt:lpstr>
      <vt:lpstr>Map of the Western Sudan (1375)</vt:lpstr>
      <vt:lpstr>South and Southeast Asia, 1200–1500</vt:lpstr>
      <vt:lpstr>Dijinguere Ber Mosque in Timbuktu</vt:lpstr>
      <vt:lpstr>Minakshi Temple, Madurai, India</vt:lpstr>
      <vt:lpstr>Indian Ocean Trade</vt:lpstr>
      <vt:lpstr>Dhow</vt:lpstr>
      <vt:lpstr>Arteries of Trade and Travel in the Islamic World, to 1500</vt:lpstr>
      <vt:lpstr>Royal Enclosure, Great Zimbabwe</vt:lpstr>
      <vt:lpstr>Social and Cultural Change</vt:lpstr>
      <vt:lpstr>The Western Hemisphere</vt:lpstr>
      <vt:lpstr>Major Mesoamerican Civilizations, 1000 B.C.E.–1519 C.E.</vt:lpstr>
      <vt:lpstr>Inka Tunic</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Evans, Dawn V</dc:creator>
  <cp:lastModifiedBy>Lanza, Philip</cp:lastModifiedBy>
  <cp:revision>104</cp:revision>
  <dcterms:created xsi:type="dcterms:W3CDTF">2006-12-01T20:54:40Z</dcterms:created>
  <dcterms:modified xsi:type="dcterms:W3CDTF">2015-10-09T17:15:37Z</dcterms:modified>
</cp:coreProperties>
</file>